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1"/>
  </p:sldMasterIdLst>
  <p:notesMasterIdLst>
    <p:notesMasterId r:id="rId30"/>
  </p:notesMasterIdLst>
  <p:handoutMasterIdLst>
    <p:handoutMasterId r:id="rId31"/>
  </p:handoutMasterIdLst>
  <p:sldIdLst>
    <p:sldId id="381" r:id="rId2"/>
    <p:sldId id="397" r:id="rId3"/>
    <p:sldId id="399" r:id="rId4"/>
    <p:sldId id="383" r:id="rId5"/>
    <p:sldId id="400" r:id="rId6"/>
    <p:sldId id="404" r:id="rId7"/>
    <p:sldId id="401" r:id="rId8"/>
    <p:sldId id="402" r:id="rId9"/>
    <p:sldId id="403" r:id="rId10"/>
    <p:sldId id="385" r:id="rId11"/>
    <p:sldId id="391" r:id="rId12"/>
    <p:sldId id="394" r:id="rId13"/>
    <p:sldId id="398" r:id="rId14"/>
    <p:sldId id="417" r:id="rId15"/>
    <p:sldId id="418" r:id="rId16"/>
    <p:sldId id="388" r:id="rId17"/>
    <p:sldId id="389" r:id="rId18"/>
    <p:sldId id="393" r:id="rId19"/>
    <p:sldId id="392" r:id="rId20"/>
    <p:sldId id="396" r:id="rId21"/>
    <p:sldId id="395" r:id="rId22"/>
    <p:sldId id="406" r:id="rId23"/>
    <p:sldId id="407" r:id="rId24"/>
    <p:sldId id="408" r:id="rId25"/>
    <p:sldId id="409" r:id="rId26"/>
    <p:sldId id="414" r:id="rId27"/>
    <p:sldId id="415" r:id="rId28"/>
    <p:sldId id="416" r:id="rId29"/>
  </p:sldIdLst>
  <p:sldSz cx="9144000" cy="5715000" type="screen16x10"/>
  <p:notesSz cx="6858000" cy="9144000"/>
  <p:defaultTextStyle>
    <a:defPPr>
      <a:defRPr lang="de-DE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16E"/>
    <a:srgbClr val="F8BEBE"/>
    <a:srgbClr val="E87F2B"/>
    <a:srgbClr val="3434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453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B9BCDCB-4950-6B49-98F8-5163D868796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0413C4A-08E9-E043-992E-D38493A307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101536-F3C7-084C-BDD8-0D64C1E7339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CAC57A-EF17-CE46-94E4-322A8AC05D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32845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9F00C-EC20-3944-A0C7-901FF2210DE7}" type="datetimeFigureOut">
              <a:rPr lang="de-DE" smtClean="0"/>
              <a:t>16.05.2025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2A83A-B71F-BC4B-BEFC-254C1BBE687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6043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C27FA-B09C-4228-AD01-6E5940AEE55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003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Arztbesuche oft verbunden mit langen Wegen &amp; Wartezeiten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2A83A-B71F-BC4B-BEFC-254C1BBE687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3614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Wachsende Relevanz durch demografischen Wandel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2A83A-B71F-BC4B-BEFC-254C1BBE687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0957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2A83A-B71F-BC4B-BEFC-254C1BBE687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9189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082D8-9156-80C3-78CE-712824EF6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D78F9C7-1A34-9956-FE8F-B905068992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C10D009-5D45-558F-080D-C6112D1B52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EEAC45-8386-F69F-3A39-B8FDDD4D7B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2A83A-B71F-BC4B-BEFC-254C1BBE687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444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640732"/>
            <a:ext cx="6858000" cy="93385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3200" b="1" i="0">
                <a:solidFill>
                  <a:schemeClr val="bg1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9FB134B-2DD4-1F45-B80F-508018A54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FA62C45-2879-13D0-475C-164E8F6B24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825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76AF88E-123A-AE41-993D-62D14AFBA047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846945" y="524656"/>
            <a:ext cx="3530183" cy="1986198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latin typeface="Univers Medium" panose="020B0603020202030204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2A9A1BA7-475E-A041-A84D-CEC7D9EC94B2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846945" y="2953062"/>
            <a:ext cx="3530183" cy="1986198"/>
          </a:xfrm>
        </p:spPr>
        <p:txBody>
          <a:bodyPr anchor="t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Univers Medium" panose="020B0603020202030204" pitchFamily="34" charset="0"/>
                <a:ea typeface="+mn-ea"/>
                <a:cs typeface="+mn-cs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473E15AC-5851-6B46-A818-10CB13395ECC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4609475" y="524656"/>
            <a:ext cx="3530183" cy="1986198"/>
          </a:xfrm>
        </p:spPr>
        <p:txBody>
          <a:bodyPr anchor="t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Univers Medium" panose="020B0603020202030204" pitchFamily="34" charset="0"/>
                <a:ea typeface="+mn-ea"/>
                <a:cs typeface="+mn-cs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E32622BB-150B-8141-B892-686B4BC682DC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4609475" y="2953062"/>
            <a:ext cx="3530183" cy="1986198"/>
          </a:xfrm>
        </p:spPr>
        <p:txBody>
          <a:bodyPr anchor="t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Univers Medium" panose="020B0603020202030204" pitchFamily="34" charset="0"/>
                <a:ea typeface="+mn-ea"/>
                <a:cs typeface="+mn-cs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3FEDD9A-BCAD-8944-BEE5-AC8452EDA3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6944" y="2600791"/>
            <a:ext cx="3530183" cy="269823"/>
          </a:xfrm>
        </p:spPr>
        <p:txBody>
          <a:bodyPr anchor="ctr">
            <a:normAutofit/>
          </a:bodyPr>
          <a:lstStyle>
            <a:lvl1pPr marL="0" indent="0">
              <a:buNone/>
              <a:defRPr sz="1100">
                <a:solidFill>
                  <a:srgbClr val="343433"/>
                </a:solidFill>
                <a:latin typeface="Univers Medium" panose="020B060302020203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4ADF0B0-F526-4D44-BB00-2354E38BB7D2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609474" y="2600791"/>
            <a:ext cx="3530183" cy="269823"/>
          </a:xfrm>
        </p:spPr>
        <p:txBody>
          <a:bodyPr anchor="ctr">
            <a:normAutofit/>
          </a:bodyPr>
          <a:lstStyle>
            <a:lvl1pPr marL="0" indent="0">
              <a:buNone/>
              <a:defRPr sz="1100">
                <a:solidFill>
                  <a:srgbClr val="343433"/>
                </a:solidFill>
                <a:latin typeface="Univers Medium" panose="020B060302020203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7B1673F-F170-AF41-B3E2-EF14B2A8A90E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846944" y="5021708"/>
            <a:ext cx="3530183" cy="269823"/>
          </a:xfrm>
        </p:spPr>
        <p:txBody>
          <a:bodyPr anchor="ctr">
            <a:normAutofit/>
          </a:bodyPr>
          <a:lstStyle>
            <a:lvl1pPr marL="0" indent="0">
              <a:buNone/>
              <a:defRPr sz="1100">
                <a:solidFill>
                  <a:srgbClr val="343433"/>
                </a:solidFill>
                <a:latin typeface="Univers Medium" panose="020B060302020203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507E694-DBB1-1947-A92C-9F88E5C984A2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4609474" y="5021708"/>
            <a:ext cx="3530183" cy="269823"/>
          </a:xfrm>
        </p:spPr>
        <p:txBody>
          <a:bodyPr anchor="ctr">
            <a:normAutofit/>
          </a:bodyPr>
          <a:lstStyle>
            <a:lvl1pPr marL="0" indent="0">
              <a:buNone/>
              <a:defRPr sz="1100">
                <a:solidFill>
                  <a:srgbClr val="343433"/>
                </a:solidFill>
                <a:latin typeface="Univers Medium" panose="020B060302020203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97251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35C39-0536-4A8E-A802-78803314C111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E14B6-3FB2-4A1E-8903-F22DEE939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757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8" b="14839"/>
          <a:stretch/>
        </p:blipFill>
        <p:spPr>
          <a:xfrm>
            <a:off x="1016" y="2207570"/>
            <a:ext cx="3383868" cy="345756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375757" y="719174"/>
            <a:ext cx="6495724" cy="422073"/>
          </a:xfrm>
          <a:prstGeom prst="rect">
            <a:avLst/>
          </a:prstGeom>
        </p:spPr>
        <p:txBody>
          <a:bodyPr anchor="t">
            <a:noAutofit/>
          </a:bodyPr>
          <a:lstStyle>
            <a:lvl1pPr algn="r">
              <a:defRPr sz="2100" b="1" cap="none" baseline="0">
                <a:solidFill>
                  <a:srgbClr val="004983"/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defRPr>
            </a:lvl1pPr>
          </a:lstStyle>
          <a:p>
            <a:r>
              <a:rPr lang="de-DE"/>
              <a:t>Titel der Präsentation.</a:t>
            </a:r>
            <a:endParaRPr lang="de-AT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375757" y="1117307"/>
            <a:ext cx="6495724" cy="2790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350" b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Unterüberschrift</a:t>
            </a:r>
            <a:endParaRPr lang="de-AT"/>
          </a:p>
        </p:txBody>
      </p:sp>
      <p:sp>
        <p:nvSpPr>
          <p:cNvPr id="28" name="Rechteck 27"/>
          <p:cNvSpPr/>
          <p:nvPr/>
        </p:nvSpPr>
        <p:spPr>
          <a:xfrm>
            <a:off x="-1" y="5260419"/>
            <a:ext cx="770167" cy="160067"/>
          </a:xfrm>
          <a:prstGeom prst="rect">
            <a:avLst/>
          </a:prstGeom>
          <a:solidFill>
            <a:srgbClr val="004983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 b="0" cap="none" spc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29" name="Gruppieren 28"/>
          <p:cNvGrpSpPr/>
          <p:nvPr/>
        </p:nvGrpSpPr>
        <p:grpSpPr>
          <a:xfrm>
            <a:off x="770167" y="5260419"/>
            <a:ext cx="180000" cy="149583"/>
            <a:chOff x="1084535" y="6310298"/>
            <a:chExt cx="180000" cy="179500"/>
          </a:xfrm>
        </p:grpSpPr>
        <p:sp>
          <p:nvSpPr>
            <p:cNvPr id="30" name="Rechteck 29"/>
            <p:cNvSpPr/>
            <p:nvPr/>
          </p:nvSpPr>
          <p:spPr>
            <a:xfrm>
              <a:off x="1084535" y="6399798"/>
              <a:ext cx="90000" cy="90000"/>
            </a:xfrm>
            <a:prstGeom prst="rect">
              <a:avLst/>
            </a:prstGeom>
            <a:solidFill>
              <a:srgbClr val="00498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1" name="Rechteck 30"/>
            <p:cNvSpPr/>
            <p:nvPr/>
          </p:nvSpPr>
          <p:spPr>
            <a:xfrm>
              <a:off x="1084535" y="6310298"/>
              <a:ext cx="90000" cy="90000"/>
            </a:xfrm>
            <a:prstGeom prst="rect">
              <a:avLst/>
            </a:prstGeom>
            <a:solidFill>
              <a:srgbClr val="004983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2" name="Rechteck 31"/>
            <p:cNvSpPr/>
            <p:nvPr/>
          </p:nvSpPr>
          <p:spPr>
            <a:xfrm>
              <a:off x="1174535" y="6399798"/>
              <a:ext cx="90000" cy="90000"/>
            </a:xfrm>
            <a:prstGeom prst="rect">
              <a:avLst/>
            </a:prstGeom>
            <a:solidFill>
              <a:srgbClr val="00498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sp>
        <p:nvSpPr>
          <p:cNvPr id="33" name="Rechteck 32"/>
          <p:cNvSpPr/>
          <p:nvPr/>
        </p:nvSpPr>
        <p:spPr>
          <a:xfrm>
            <a:off x="0" y="5410004"/>
            <a:ext cx="5148064" cy="304998"/>
          </a:xfrm>
          <a:prstGeom prst="rect">
            <a:avLst/>
          </a:prstGeom>
          <a:solidFill>
            <a:srgbClr val="004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 b="0" cap="none" spc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4" name="Textfeld 33"/>
          <p:cNvSpPr txBox="1"/>
          <p:nvPr/>
        </p:nvSpPr>
        <p:spPr>
          <a:xfrm>
            <a:off x="971600" y="5458628"/>
            <a:ext cx="2808312" cy="2077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de-DE" sz="750" b="0" kern="1200" spc="45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Biosignalverarbeitung</a:t>
            </a:r>
            <a:endParaRPr lang="de-DE" sz="825" b="1" kern="1200" spc="45" baseline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78"/>
          <a:stretch/>
        </p:blipFill>
        <p:spPr>
          <a:xfrm>
            <a:off x="133995" y="5372006"/>
            <a:ext cx="659527" cy="24086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36E93C5-0446-6078-0298-FF89ADC465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8" b="14839"/>
          <a:stretch/>
        </p:blipFill>
        <p:spPr>
          <a:xfrm>
            <a:off x="1016" y="2207570"/>
            <a:ext cx="3383868" cy="3457567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FD12A3-A530-0B72-0AE8-EB6C0E0E8449}"/>
              </a:ext>
            </a:extLst>
          </p:cNvPr>
          <p:cNvSpPr/>
          <p:nvPr userDrawn="1"/>
        </p:nvSpPr>
        <p:spPr>
          <a:xfrm>
            <a:off x="-1" y="5260419"/>
            <a:ext cx="770167" cy="160067"/>
          </a:xfrm>
          <a:prstGeom prst="rect">
            <a:avLst/>
          </a:prstGeom>
          <a:solidFill>
            <a:srgbClr val="004983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 b="0" cap="none" spc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4D1897A-E8D0-6A61-ACC5-6C481583649C}"/>
              </a:ext>
            </a:extLst>
          </p:cNvPr>
          <p:cNvGrpSpPr/>
          <p:nvPr userDrawn="1"/>
        </p:nvGrpSpPr>
        <p:grpSpPr>
          <a:xfrm>
            <a:off x="770167" y="5260419"/>
            <a:ext cx="180000" cy="149583"/>
            <a:chOff x="1084535" y="6310298"/>
            <a:chExt cx="180000" cy="17950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C435EC08-7E29-7436-EE63-74A24A4F9CAF}"/>
                </a:ext>
              </a:extLst>
            </p:cNvPr>
            <p:cNvSpPr/>
            <p:nvPr userDrawn="1"/>
          </p:nvSpPr>
          <p:spPr>
            <a:xfrm>
              <a:off x="1084535" y="6399798"/>
              <a:ext cx="90000" cy="90000"/>
            </a:xfrm>
            <a:prstGeom prst="rect">
              <a:avLst/>
            </a:prstGeom>
            <a:solidFill>
              <a:srgbClr val="00498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4177761C-3889-C75D-DC96-728D72E90C49}"/>
                </a:ext>
              </a:extLst>
            </p:cNvPr>
            <p:cNvSpPr/>
            <p:nvPr userDrawn="1"/>
          </p:nvSpPr>
          <p:spPr>
            <a:xfrm>
              <a:off x="1084535" y="6310298"/>
              <a:ext cx="90000" cy="90000"/>
            </a:xfrm>
            <a:prstGeom prst="rect">
              <a:avLst/>
            </a:prstGeom>
            <a:solidFill>
              <a:srgbClr val="004983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A0E2F89C-2C7D-065C-440D-812524AF6EA2}"/>
                </a:ext>
              </a:extLst>
            </p:cNvPr>
            <p:cNvSpPr/>
            <p:nvPr userDrawn="1"/>
          </p:nvSpPr>
          <p:spPr>
            <a:xfrm>
              <a:off x="1174535" y="6399798"/>
              <a:ext cx="90000" cy="90000"/>
            </a:xfrm>
            <a:prstGeom prst="rect">
              <a:avLst/>
            </a:prstGeom>
            <a:solidFill>
              <a:srgbClr val="00498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sp>
        <p:nvSpPr>
          <p:cNvPr id="10" name="Rechteck 9">
            <a:extLst>
              <a:ext uri="{FF2B5EF4-FFF2-40B4-BE49-F238E27FC236}">
                <a16:creationId xmlns:a16="http://schemas.microsoft.com/office/drawing/2014/main" id="{AA9C2A2E-CEDE-7A42-63E4-01B7C63FB80A}"/>
              </a:ext>
            </a:extLst>
          </p:cNvPr>
          <p:cNvSpPr/>
          <p:nvPr userDrawn="1"/>
        </p:nvSpPr>
        <p:spPr>
          <a:xfrm>
            <a:off x="0" y="5410004"/>
            <a:ext cx="5148064" cy="304998"/>
          </a:xfrm>
          <a:prstGeom prst="rect">
            <a:avLst/>
          </a:prstGeom>
          <a:solidFill>
            <a:srgbClr val="004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 b="0" cap="none" spc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BBB0FFA-BAB5-6A24-11B2-25D39D4203E3}"/>
              </a:ext>
            </a:extLst>
          </p:cNvPr>
          <p:cNvSpPr txBox="1"/>
          <p:nvPr userDrawn="1"/>
        </p:nvSpPr>
        <p:spPr>
          <a:xfrm>
            <a:off x="971600" y="5458628"/>
            <a:ext cx="2808312" cy="2077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de-DE" sz="750" b="0" kern="1200" spc="45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Biosignalverarbeitung</a:t>
            </a:r>
            <a:endParaRPr lang="de-DE" sz="825" b="1" kern="1200" spc="45" baseline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2036FB4-EFD9-FF9F-CA11-6167BF507B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78"/>
          <a:stretch/>
        </p:blipFill>
        <p:spPr>
          <a:xfrm>
            <a:off x="133995" y="5372006"/>
            <a:ext cx="659527" cy="24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63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640732"/>
            <a:ext cx="6858000" cy="93385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3200" b="1" i="0">
                <a:solidFill>
                  <a:schemeClr val="bg1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9FB134B-2DD4-1F45-B80F-508018A549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470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135" y="1371600"/>
            <a:ext cx="7548486" cy="3775869"/>
          </a:xfrm>
        </p:spPr>
        <p:txBody>
          <a:bodyPr/>
          <a:lstStyle>
            <a:lvl1pPr marL="457200" indent="-457200">
              <a:lnSpc>
                <a:spcPct val="100000"/>
              </a:lnSpc>
              <a:buFont typeface="+mj-lt"/>
              <a:buAutoNum type="arabicParenBoth"/>
              <a:defRPr sz="1800">
                <a:latin typeface="Univers Medium" panose="020B0603020202030204" pitchFamily="34" charset="0"/>
              </a:defRPr>
            </a:lvl1pPr>
            <a:lvl2pPr marL="342900" indent="0">
              <a:lnSpc>
                <a:spcPct val="100000"/>
              </a:lnSpc>
              <a:buFont typeface="+mj-lt"/>
              <a:buNone/>
              <a:defRPr>
                <a:latin typeface="Univers Medium" panose="020B0603020202030204" pitchFamily="34" charset="0"/>
              </a:defRPr>
            </a:lvl2pPr>
            <a:lvl3pPr marL="1028700" indent="-342900">
              <a:buFont typeface="+mj-lt"/>
              <a:buAutoNum type="arabicParenBoth"/>
              <a:defRPr sz="1600">
                <a:latin typeface="Univers Medium" panose="020B0603020202030204" pitchFamily="34" charset="0"/>
              </a:defRPr>
            </a:lvl3pPr>
            <a:lvl4pPr marL="1371600" indent="-342900">
              <a:buFont typeface="+mj-lt"/>
              <a:buAutoNum type="arabicParenBoth"/>
              <a:defRPr sz="1400">
                <a:latin typeface="Univers Medium" panose="020B0603020202030204" pitchFamily="34" charset="0"/>
              </a:defRPr>
            </a:lvl4pPr>
            <a:lvl5pPr marL="13716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0"/>
            <a:r>
              <a:rPr lang="de-DE"/>
              <a:t>Mastertextformat bearbeiten</a:t>
            </a:r>
          </a:p>
          <a:p>
            <a:pPr lvl="0"/>
            <a:r>
              <a:rPr lang="de-DE"/>
              <a:t>Mastertextformat bearbeiten</a:t>
            </a:r>
          </a:p>
          <a:p>
            <a:pPr lvl="0"/>
            <a:r>
              <a:rPr lang="de-DE"/>
              <a:t>Mastertextformat bearbeiten</a:t>
            </a:r>
          </a:p>
          <a:p>
            <a:pPr lvl="0"/>
            <a:endParaRPr lang="de-DE"/>
          </a:p>
          <a:p>
            <a:pPr lvl="1"/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9505196-EB78-E14F-863B-B4FC39B7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>
                <a:solidFill>
                  <a:srgbClr val="00416E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786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135" y="974362"/>
            <a:ext cx="7548486" cy="41731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>
                <a:latin typeface="Univers Medium" panose="020B060302020203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4853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135" y="1371600"/>
            <a:ext cx="7548486" cy="3775869"/>
          </a:xfrm>
        </p:spPr>
        <p:txBody>
          <a:bodyPr/>
          <a:lstStyle>
            <a:lvl1pPr>
              <a:lnSpc>
                <a:spcPct val="100000"/>
              </a:lnSpc>
              <a:defRPr sz="2000">
                <a:latin typeface="Univers Medium" panose="020B0603020202030204" pitchFamily="34" charset="0"/>
              </a:defRPr>
            </a:lvl1pPr>
            <a:lvl2pPr>
              <a:lnSpc>
                <a:spcPct val="100000"/>
              </a:lnSpc>
              <a:defRPr sz="1800">
                <a:latin typeface="Univers Medium" panose="020B0603020202030204" pitchFamily="34" charset="0"/>
              </a:defRPr>
            </a:lvl2pPr>
            <a:lvl3pPr>
              <a:lnSpc>
                <a:spcPct val="100000"/>
              </a:lnSpc>
              <a:defRPr sz="1600">
                <a:latin typeface="Univers Medium" panose="020B0603020202030204" pitchFamily="34" charset="0"/>
              </a:defRPr>
            </a:lvl3pPr>
            <a:lvl4pPr>
              <a:lnSpc>
                <a:spcPct val="100000"/>
              </a:lnSpc>
              <a:defRPr sz="1400">
                <a:latin typeface="Univers Medium" panose="020B0603020202030204" pitchFamily="34" charset="0"/>
              </a:defRPr>
            </a:lvl4pPr>
            <a:lvl5pPr marL="13716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9505196-EB78-E14F-863B-B4FC39B7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>
                <a:solidFill>
                  <a:srgbClr val="00416E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0128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1135" y="1371600"/>
            <a:ext cx="3681022" cy="3775869"/>
          </a:xfrm>
        </p:spPr>
        <p:txBody>
          <a:bodyPr/>
          <a:lstStyle>
            <a:lvl1pPr>
              <a:lnSpc>
                <a:spcPct val="100000"/>
              </a:lnSpc>
              <a:defRPr sz="2000">
                <a:latin typeface="Univers Medium" panose="020B0603020202030204" pitchFamily="34" charset="0"/>
              </a:defRPr>
            </a:lvl1pPr>
            <a:lvl2pPr>
              <a:lnSpc>
                <a:spcPct val="100000"/>
              </a:lnSpc>
              <a:defRPr>
                <a:latin typeface="Univers Medium" panose="020B0603020202030204" pitchFamily="34" charset="0"/>
              </a:defRPr>
            </a:lvl2pPr>
            <a:lvl3pPr>
              <a:lnSpc>
                <a:spcPct val="100000"/>
              </a:lnSpc>
              <a:defRPr sz="1600">
                <a:latin typeface="Univers Medium" panose="020B0603020202030204" pitchFamily="34" charset="0"/>
              </a:defRPr>
            </a:lvl3pPr>
            <a:lvl4pPr>
              <a:lnSpc>
                <a:spcPct val="100000"/>
              </a:lnSpc>
              <a:defRPr sz="1400">
                <a:latin typeface="Univers Medium" panose="020B0603020202030204" pitchFamily="34" charset="0"/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18597" y="1371600"/>
            <a:ext cx="3681023" cy="3775869"/>
          </a:xfrm>
        </p:spPr>
        <p:txBody>
          <a:bodyPr/>
          <a:lstStyle>
            <a:lvl1pPr>
              <a:lnSpc>
                <a:spcPct val="100000"/>
              </a:lnSpc>
              <a:defRPr sz="2000">
                <a:latin typeface="Univers Medium" panose="020B0603020202030204" pitchFamily="34" charset="0"/>
              </a:defRPr>
            </a:lvl1pPr>
            <a:lvl2pPr>
              <a:lnSpc>
                <a:spcPct val="100000"/>
              </a:lnSpc>
              <a:defRPr>
                <a:latin typeface="Univers Medium" panose="020B0603020202030204" pitchFamily="34" charset="0"/>
              </a:defRPr>
            </a:lvl2pPr>
            <a:lvl3pPr>
              <a:lnSpc>
                <a:spcPct val="100000"/>
              </a:lnSpc>
              <a:defRPr sz="1600">
                <a:latin typeface="Univers Medium" panose="020B0603020202030204" pitchFamily="34" charset="0"/>
              </a:defRPr>
            </a:lvl3pPr>
            <a:lvl4pPr>
              <a:lnSpc>
                <a:spcPct val="100000"/>
              </a:lnSpc>
              <a:defRPr sz="1400">
                <a:latin typeface="Univers Medium" panose="020B0603020202030204" pitchFamily="34" charset="0"/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4EA033B-3A84-D942-8AD2-87EB2BB6F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>
                <a:solidFill>
                  <a:srgbClr val="00416E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9083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1135" y="1371599"/>
            <a:ext cx="7548486" cy="377587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latin typeface="Univers Medium" panose="020B0603020202030204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EC2A250-38A2-BB42-A93A-B5F4722C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>
                <a:solidFill>
                  <a:srgbClr val="00416E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273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, Erklärung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710067" y="1371599"/>
            <a:ext cx="4489554" cy="3775870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latin typeface="Univers Medium" panose="020B0603020202030204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135" y="1371600"/>
            <a:ext cx="2927884" cy="377586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Univers Medium" panose="020B060302020203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EC2A250-38A2-BB42-A93A-B5F4722C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>
                <a:solidFill>
                  <a:srgbClr val="00416E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989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135" y="1371600"/>
            <a:ext cx="7548486" cy="3775869"/>
          </a:xfrm>
        </p:spPr>
        <p:txBody>
          <a:bodyPr/>
          <a:lstStyle>
            <a:lvl1pPr marL="457200" indent="-457200">
              <a:lnSpc>
                <a:spcPct val="100000"/>
              </a:lnSpc>
              <a:buFont typeface="+mj-lt"/>
              <a:buAutoNum type="arabicParenBoth"/>
              <a:defRPr sz="1800">
                <a:latin typeface="Univers Medium" panose="020B0603020202030204" pitchFamily="34" charset="0"/>
              </a:defRPr>
            </a:lvl1pPr>
            <a:lvl2pPr marL="342900" indent="0">
              <a:lnSpc>
                <a:spcPct val="100000"/>
              </a:lnSpc>
              <a:buFont typeface="+mj-lt"/>
              <a:buNone/>
              <a:defRPr>
                <a:latin typeface="Univers Medium" panose="020B0603020202030204" pitchFamily="34" charset="0"/>
              </a:defRPr>
            </a:lvl2pPr>
            <a:lvl3pPr marL="1028700" indent="-342900">
              <a:buFont typeface="+mj-lt"/>
              <a:buAutoNum type="arabicParenBoth"/>
              <a:defRPr sz="1600">
                <a:latin typeface="Univers Medium" panose="020B0603020202030204" pitchFamily="34" charset="0"/>
              </a:defRPr>
            </a:lvl3pPr>
            <a:lvl4pPr marL="1371600" indent="-342900">
              <a:buFont typeface="+mj-lt"/>
              <a:buAutoNum type="arabicParenBoth"/>
              <a:defRPr sz="1400">
                <a:latin typeface="Univers Medium" panose="020B0603020202030204" pitchFamily="34" charset="0"/>
              </a:defRPr>
            </a:lvl4pPr>
            <a:lvl5pPr marL="13716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9505196-EB78-E14F-863B-B4FC39B7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>
                <a:solidFill>
                  <a:srgbClr val="00416E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5752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76AF88E-123A-AE41-993D-62D14AFBA047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846945" y="524656"/>
            <a:ext cx="3530183" cy="1986198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latin typeface="Univers Medium" panose="020B0603020202030204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2A9A1BA7-475E-A041-A84D-CEC7D9EC94B2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846945" y="2953062"/>
            <a:ext cx="3530183" cy="1986198"/>
          </a:xfrm>
        </p:spPr>
        <p:txBody>
          <a:bodyPr anchor="t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Univers Medium" panose="020B0603020202030204" pitchFamily="34" charset="0"/>
                <a:ea typeface="+mn-ea"/>
                <a:cs typeface="+mn-cs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473E15AC-5851-6B46-A818-10CB13395ECC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4609475" y="524656"/>
            <a:ext cx="3530183" cy="1986198"/>
          </a:xfrm>
        </p:spPr>
        <p:txBody>
          <a:bodyPr anchor="t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Univers Medium" panose="020B0603020202030204" pitchFamily="34" charset="0"/>
                <a:ea typeface="+mn-ea"/>
                <a:cs typeface="+mn-cs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E32622BB-150B-8141-B892-686B4BC682DC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4609475" y="2953062"/>
            <a:ext cx="3530183" cy="1986198"/>
          </a:xfrm>
        </p:spPr>
        <p:txBody>
          <a:bodyPr anchor="t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Univers Medium" panose="020B0603020202030204" pitchFamily="34" charset="0"/>
                <a:ea typeface="+mn-ea"/>
                <a:cs typeface="+mn-cs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3FEDD9A-BCAD-8944-BEE5-AC8452EDA3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6944" y="2600791"/>
            <a:ext cx="3530183" cy="269823"/>
          </a:xfrm>
        </p:spPr>
        <p:txBody>
          <a:bodyPr anchor="ctr">
            <a:normAutofit/>
          </a:bodyPr>
          <a:lstStyle>
            <a:lvl1pPr marL="0" indent="0">
              <a:buNone/>
              <a:defRPr sz="1100">
                <a:solidFill>
                  <a:srgbClr val="343433"/>
                </a:solidFill>
                <a:latin typeface="Univers Medium" panose="020B060302020203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4ADF0B0-F526-4D44-BB00-2354E38BB7D2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609474" y="2600791"/>
            <a:ext cx="3530183" cy="269823"/>
          </a:xfrm>
        </p:spPr>
        <p:txBody>
          <a:bodyPr anchor="ctr">
            <a:normAutofit/>
          </a:bodyPr>
          <a:lstStyle>
            <a:lvl1pPr marL="0" indent="0">
              <a:buNone/>
              <a:defRPr sz="1100">
                <a:solidFill>
                  <a:srgbClr val="343433"/>
                </a:solidFill>
                <a:latin typeface="Univers Medium" panose="020B060302020203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7B1673F-F170-AF41-B3E2-EF14B2A8A90E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846944" y="5021708"/>
            <a:ext cx="3530183" cy="269823"/>
          </a:xfrm>
        </p:spPr>
        <p:txBody>
          <a:bodyPr anchor="ctr">
            <a:normAutofit/>
          </a:bodyPr>
          <a:lstStyle>
            <a:lvl1pPr marL="0" indent="0">
              <a:buNone/>
              <a:defRPr sz="1100">
                <a:solidFill>
                  <a:srgbClr val="343433"/>
                </a:solidFill>
                <a:latin typeface="Univers Medium" panose="020B060302020203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507E694-DBB1-1947-A92C-9F88E5C984A2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4609474" y="5021708"/>
            <a:ext cx="3530183" cy="269823"/>
          </a:xfrm>
        </p:spPr>
        <p:txBody>
          <a:bodyPr anchor="ctr">
            <a:normAutofit/>
          </a:bodyPr>
          <a:lstStyle>
            <a:lvl1pPr marL="0" indent="0">
              <a:buNone/>
              <a:defRPr sz="1100">
                <a:solidFill>
                  <a:srgbClr val="343433"/>
                </a:solidFill>
                <a:latin typeface="Univers Medium" panose="020B060302020203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8499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8" b="14839"/>
          <a:stretch/>
        </p:blipFill>
        <p:spPr>
          <a:xfrm>
            <a:off x="1016" y="2207570"/>
            <a:ext cx="3383868" cy="345756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375757" y="719174"/>
            <a:ext cx="6495724" cy="422073"/>
          </a:xfrm>
          <a:prstGeom prst="rect">
            <a:avLst/>
          </a:prstGeom>
        </p:spPr>
        <p:txBody>
          <a:bodyPr anchor="t">
            <a:noAutofit/>
          </a:bodyPr>
          <a:lstStyle>
            <a:lvl1pPr algn="r">
              <a:defRPr sz="2100" b="1" cap="none" baseline="0">
                <a:solidFill>
                  <a:srgbClr val="004983"/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defRPr>
            </a:lvl1pPr>
          </a:lstStyle>
          <a:p>
            <a:r>
              <a:rPr lang="de-DE"/>
              <a:t>Titel der Präsentation.</a:t>
            </a:r>
            <a:endParaRPr lang="de-AT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375757" y="1117307"/>
            <a:ext cx="6495724" cy="2790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350" b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Unterüberschrift</a:t>
            </a:r>
            <a:endParaRPr lang="de-AT"/>
          </a:p>
        </p:txBody>
      </p:sp>
      <p:sp>
        <p:nvSpPr>
          <p:cNvPr id="28" name="Rechteck 27"/>
          <p:cNvSpPr/>
          <p:nvPr userDrawn="1"/>
        </p:nvSpPr>
        <p:spPr>
          <a:xfrm>
            <a:off x="-1" y="5260419"/>
            <a:ext cx="770167" cy="160067"/>
          </a:xfrm>
          <a:prstGeom prst="rect">
            <a:avLst/>
          </a:prstGeom>
          <a:solidFill>
            <a:srgbClr val="004983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 b="0" cap="none" spc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29" name="Gruppieren 28"/>
          <p:cNvGrpSpPr/>
          <p:nvPr userDrawn="1"/>
        </p:nvGrpSpPr>
        <p:grpSpPr>
          <a:xfrm>
            <a:off x="770167" y="5260419"/>
            <a:ext cx="180000" cy="149583"/>
            <a:chOff x="1084535" y="6310298"/>
            <a:chExt cx="180000" cy="179500"/>
          </a:xfrm>
        </p:grpSpPr>
        <p:sp>
          <p:nvSpPr>
            <p:cNvPr id="30" name="Rechteck 29"/>
            <p:cNvSpPr/>
            <p:nvPr userDrawn="1"/>
          </p:nvSpPr>
          <p:spPr>
            <a:xfrm>
              <a:off x="1084535" y="6399798"/>
              <a:ext cx="90000" cy="90000"/>
            </a:xfrm>
            <a:prstGeom prst="rect">
              <a:avLst/>
            </a:prstGeom>
            <a:solidFill>
              <a:srgbClr val="00498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1" name="Rechteck 30"/>
            <p:cNvSpPr/>
            <p:nvPr userDrawn="1"/>
          </p:nvSpPr>
          <p:spPr>
            <a:xfrm>
              <a:off x="1084535" y="6310298"/>
              <a:ext cx="90000" cy="90000"/>
            </a:xfrm>
            <a:prstGeom prst="rect">
              <a:avLst/>
            </a:prstGeom>
            <a:solidFill>
              <a:srgbClr val="004983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2" name="Rechteck 31"/>
            <p:cNvSpPr/>
            <p:nvPr userDrawn="1"/>
          </p:nvSpPr>
          <p:spPr>
            <a:xfrm>
              <a:off x="1174535" y="6399798"/>
              <a:ext cx="90000" cy="90000"/>
            </a:xfrm>
            <a:prstGeom prst="rect">
              <a:avLst/>
            </a:prstGeom>
            <a:solidFill>
              <a:srgbClr val="00498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sp>
        <p:nvSpPr>
          <p:cNvPr id="33" name="Rechteck 32"/>
          <p:cNvSpPr/>
          <p:nvPr userDrawn="1"/>
        </p:nvSpPr>
        <p:spPr>
          <a:xfrm>
            <a:off x="0" y="5410004"/>
            <a:ext cx="5148064" cy="304998"/>
          </a:xfrm>
          <a:prstGeom prst="rect">
            <a:avLst/>
          </a:prstGeom>
          <a:solidFill>
            <a:srgbClr val="004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 b="0" cap="none" spc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4" name="Textfeld 33"/>
          <p:cNvSpPr txBox="1"/>
          <p:nvPr userDrawn="1"/>
        </p:nvSpPr>
        <p:spPr>
          <a:xfrm>
            <a:off x="971600" y="5458628"/>
            <a:ext cx="2808312" cy="2077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de-DE" sz="750" b="0" kern="1200" spc="45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Biosignalverarbeitung</a:t>
            </a:r>
            <a:endParaRPr lang="de-DE" sz="825" b="1" kern="1200" spc="45" baseline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78"/>
          <a:stretch/>
        </p:blipFill>
        <p:spPr>
          <a:xfrm>
            <a:off x="133995" y="5372006"/>
            <a:ext cx="659527" cy="24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853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8" b="14839"/>
          <a:stretch/>
        </p:blipFill>
        <p:spPr>
          <a:xfrm>
            <a:off x="1016" y="2207570"/>
            <a:ext cx="3383868" cy="345756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375757" y="719174"/>
            <a:ext cx="6495724" cy="422073"/>
          </a:xfrm>
          <a:prstGeom prst="rect">
            <a:avLst/>
          </a:prstGeom>
        </p:spPr>
        <p:txBody>
          <a:bodyPr anchor="t">
            <a:noAutofit/>
          </a:bodyPr>
          <a:lstStyle>
            <a:lvl1pPr algn="r">
              <a:defRPr sz="2100" b="1" cap="none" baseline="0">
                <a:solidFill>
                  <a:srgbClr val="004983"/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defRPr>
            </a:lvl1pPr>
          </a:lstStyle>
          <a:p>
            <a:r>
              <a:rPr lang="de-DE"/>
              <a:t>Titel der Präsentation.</a:t>
            </a:r>
            <a:endParaRPr lang="de-AT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375757" y="1117307"/>
            <a:ext cx="6495724" cy="2790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350" b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Unterüberschrift</a:t>
            </a:r>
            <a:endParaRPr lang="de-AT"/>
          </a:p>
        </p:txBody>
      </p:sp>
      <p:sp>
        <p:nvSpPr>
          <p:cNvPr id="28" name="Rechteck 27"/>
          <p:cNvSpPr/>
          <p:nvPr userDrawn="1"/>
        </p:nvSpPr>
        <p:spPr>
          <a:xfrm>
            <a:off x="-1" y="5260419"/>
            <a:ext cx="770167" cy="160067"/>
          </a:xfrm>
          <a:prstGeom prst="rect">
            <a:avLst/>
          </a:prstGeom>
          <a:solidFill>
            <a:srgbClr val="004983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 b="0" cap="none" spc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29" name="Gruppieren 28"/>
          <p:cNvGrpSpPr/>
          <p:nvPr userDrawn="1"/>
        </p:nvGrpSpPr>
        <p:grpSpPr>
          <a:xfrm>
            <a:off x="770167" y="5260419"/>
            <a:ext cx="180000" cy="149583"/>
            <a:chOff x="1084535" y="6310298"/>
            <a:chExt cx="180000" cy="179500"/>
          </a:xfrm>
        </p:grpSpPr>
        <p:sp>
          <p:nvSpPr>
            <p:cNvPr id="30" name="Rechteck 29"/>
            <p:cNvSpPr/>
            <p:nvPr userDrawn="1"/>
          </p:nvSpPr>
          <p:spPr>
            <a:xfrm>
              <a:off x="1084535" y="6399798"/>
              <a:ext cx="90000" cy="90000"/>
            </a:xfrm>
            <a:prstGeom prst="rect">
              <a:avLst/>
            </a:prstGeom>
            <a:solidFill>
              <a:srgbClr val="00498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1" name="Rechteck 30"/>
            <p:cNvSpPr/>
            <p:nvPr userDrawn="1"/>
          </p:nvSpPr>
          <p:spPr>
            <a:xfrm>
              <a:off x="1084535" y="6310298"/>
              <a:ext cx="90000" cy="90000"/>
            </a:xfrm>
            <a:prstGeom prst="rect">
              <a:avLst/>
            </a:prstGeom>
            <a:solidFill>
              <a:srgbClr val="004983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2" name="Rechteck 31"/>
            <p:cNvSpPr/>
            <p:nvPr userDrawn="1"/>
          </p:nvSpPr>
          <p:spPr>
            <a:xfrm>
              <a:off x="1174535" y="6399798"/>
              <a:ext cx="90000" cy="90000"/>
            </a:xfrm>
            <a:prstGeom prst="rect">
              <a:avLst/>
            </a:prstGeom>
            <a:solidFill>
              <a:srgbClr val="00498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sp>
        <p:nvSpPr>
          <p:cNvPr id="33" name="Rechteck 32"/>
          <p:cNvSpPr/>
          <p:nvPr userDrawn="1"/>
        </p:nvSpPr>
        <p:spPr>
          <a:xfrm>
            <a:off x="0" y="5410004"/>
            <a:ext cx="5148064" cy="304998"/>
          </a:xfrm>
          <a:prstGeom prst="rect">
            <a:avLst/>
          </a:prstGeom>
          <a:solidFill>
            <a:srgbClr val="004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 b="0" cap="none" spc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4" name="Textfeld 33"/>
          <p:cNvSpPr txBox="1"/>
          <p:nvPr userDrawn="1"/>
        </p:nvSpPr>
        <p:spPr>
          <a:xfrm>
            <a:off x="971600" y="5458628"/>
            <a:ext cx="2808312" cy="2077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de-DE" sz="750" b="0" kern="1200" spc="45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Biosignalverarbeitung</a:t>
            </a:r>
            <a:endParaRPr lang="de-DE" sz="825" b="1" kern="1200" spc="45" baseline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78"/>
          <a:stretch/>
        </p:blipFill>
        <p:spPr>
          <a:xfrm>
            <a:off x="133995" y="5372006"/>
            <a:ext cx="659527" cy="24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79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>
                <a:solidFill>
                  <a:srgbClr val="00416E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135" y="1371600"/>
            <a:ext cx="7548486" cy="377586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>
                <a:latin typeface="Univers Medium" panose="020B060302020203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262531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135" y="974362"/>
            <a:ext cx="7548486" cy="41731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>
                <a:latin typeface="Univers Medium" panose="020B060302020203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28523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135" y="1371600"/>
            <a:ext cx="7548486" cy="3775869"/>
          </a:xfrm>
        </p:spPr>
        <p:txBody>
          <a:bodyPr/>
          <a:lstStyle>
            <a:lvl1pPr>
              <a:lnSpc>
                <a:spcPct val="100000"/>
              </a:lnSpc>
              <a:defRPr sz="2000">
                <a:latin typeface="Univers Medium" panose="020B0603020202030204" pitchFamily="34" charset="0"/>
              </a:defRPr>
            </a:lvl1pPr>
            <a:lvl2pPr>
              <a:lnSpc>
                <a:spcPct val="100000"/>
              </a:lnSpc>
              <a:defRPr sz="1800">
                <a:latin typeface="Univers Medium" panose="020B0603020202030204" pitchFamily="34" charset="0"/>
              </a:defRPr>
            </a:lvl2pPr>
            <a:lvl3pPr>
              <a:lnSpc>
                <a:spcPct val="100000"/>
              </a:lnSpc>
              <a:defRPr sz="1600">
                <a:latin typeface="Univers Medium" panose="020B0603020202030204" pitchFamily="34" charset="0"/>
              </a:defRPr>
            </a:lvl3pPr>
            <a:lvl4pPr>
              <a:lnSpc>
                <a:spcPct val="100000"/>
              </a:lnSpc>
              <a:defRPr sz="1400">
                <a:latin typeface="Univers Medium" panose="020B0603020202030204" pitchFamily="34" charset="0"/>
              </a:defRPr>
            </a:lvl4pPr>
            <a:lvl5pPr marL="13716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9505196-EB78-E14F-863B-B4FC39B7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>
                <a:solidFill>
                  <a:srgbClr val="00416E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898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EEBC8623-86FF-6B42-8AF5-CAD078CB1A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819"/>
          <a:stretch/>
        </p:blipFill>
        <p:spPr>
          <a:xfrm>
            <a:off x="0" y="0"/>
            <a:ext cx="8154649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858" y="1732077"/>
            <a:ext cx="7886700" cy="237728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00416E"/>
                </a:solidFill>
                <a:latin typeface="Univers Medium" panose="020B06030202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8858" y="4131848"/>
            <a:ext cx="7886700" cy="799916"/>
          </a:xfrm>
        </p:spPr>
        <p:txBody>
          <a:bodyPr/>
          <a:lstStyle>
            <a:lvl1pPr marL="0" indent="0">
              <a:buNone/>
              <a:defRPr sz="1800">
                <a:solidFill>
                  <a:srgbClr val="343433"/>
                </a:solidFill>
                <a:latin typeface="Univers Medium" panose="020B060302020203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B40283F-122A-F74E-9A63-86F4FF752016}"/>
              </a:ext>
            </a:extLst>
          </p:cNvPr>
          <p:cNvSpPr/>
          <p:nvPr/>
        </p:nvSpPr>
        <p:spPr>
          <a:xfrm>
            <a:off x="7967272" y="5156616"/>
            <a:ext cx="1176728" cy="558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192FF1E-71D0-1DA9-DE5F-697D45281B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0819"/>
          <a:stretch/>
        </p:blipFill>
        <p:spPr>
          <a:xfrm>
            <a:off x="0" y="0"/>
            <a:ext cx="8154649" cy="57150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0434AD36-439D-F962-A779-A846CEE3C979}"/>
              </a:ext>
            </a:extLst>
          </p:cNvPr>
          <p:cNvSpPr/>
          <p:nvPr userDrawn="1"/>
        </p:nvSpPr>
        <p:spPr>
          <a:xfrm>
            <a:off x="7967272" y="5156616"/>
            <a:ext cx="1176728" cy="558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360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1135" y="1371600"/>
            <a:ext cx="3681022" cy="3775869"/>
          </a:xfrm>
        </p:spPr>
        <p:txBody>
          <a:bodyPr/>
          <a:lstStyle>
            <a:lvl1pPr>
              <a:lnSpc>
                <a:spcPct val="100000"/>
              </a:lnSpc>
              <a:defRPr sz="2000">
                <a:latin typeface="Univers Medium" panose="020B0603020202030204" pitchFamily="34" charset="0"/>
              </a:defRPr>
            </a:lvl1pPr>
            <a:lvl2pPr>
              <a:lnSpc>
                <a:spcPct val="100000"/>
              </a:lnSpc>
              <a:defRPr>
                <a:latin typeface="Univers Medium" panose="020B0603020202030204" pitchFamily="34" charset="0"/>
              </a:defRPr>
            </a:lvl2pPr>
            <a:lvl3pPr>
              <a:lnSpc>
                <a:spcPct val="100000"/>
              </a:lnSpc>
              <a:defRPr sz="1600">
                <a:latin typeface="Univers Medium" panose="020B0603020202030204" pitchFamily="34" charset="0"/>
              </a:defRPr>
            </a:lvl3pPr>
            <a:lvl4pPr>
              <a:lnSpc>
                <a:spcPct val="100000"/>
              </a:lnSpc>
              <a:defRPr sz="1400">
                <a:latin typeface="Univers Medium" panose="020B0603020202030204" pitchFamily="34" charset="0"/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18597" y="1371600"/>
            <a:ext cx="3681023" cy="3775869"/>
          </a:xfrm>
        </p:spPr>
        <p:txBody>
          <a:bodyPr/>
          <a:lstStyle>
            <a:lvl1pPr>
              <a:lnSpc>
                <a:spcPct val="100000"/>
              </a:lnSpc>
              <a:defRPr sz="2000">
                <a:latin typeface="Univers Medium" panose="020B0603020202030204" pitchFamily="34" charset="0"/>
              </a:defRPr>
            </a:lvl1pPr>
            <a:lvl2pPr>
              <a:lnSpc>
                <a:spcPct val="100000"/>
              </a:lnSpc>
              <a:defRPr>
                <a:latin typeface="Univers Medium" panose="020B0603020202030204" pitchFamily="34" charset="0"/>
              </a:defRPr>
            </a:lvl2pPr>
            <a:lvl3pPr>
              <a:lnSpc>
                <a:spcPct val="100000"/>
              </a:lnSpc>
              <a:defRPr sz="1600">
                <a:latin typeface="Univers Medium" panose="020B0603020202030204" pitchFamily="34" charset="0"/>
              </a:defRPr>
            </a:lvl3pPr>
            <a:lvl4pPr>
              <a:lnSpc>
                <a:spcPct val="100000"/>
              </a:lnSpc>
              <a:defRPr sz="1400">
                <a:latin typeface="Univers Medium" panose="020B0603020202030204" pitchFamily="34" charset="0"/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4EA033B-3A84-D942-8AD2-87EB2BB6F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>
                <a:solidFill>
                  <a:srgbClr val="00416E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026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1135" y="1371599"/>
            <a:ext cx="7548486" cy="377587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latin typeface="Univers Medium" panose="020B0603020202030204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EC2A250-38A2-BB42-A93A-B5F4722C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>
                <a:solidFill>
                  <a:srgbClr val="00416E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43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Erklärung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710067" y="1371599"/>
            <a:ext cx="4489554" cy="3775870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latin typeface="Univers Medium" panose="020B0603020202030204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135" y="1371600"/>
            <a:ext cx="2927884" cy="377586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Univers Medium" panose="020B060302020203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EC2A250-38A2-BB42-A93A-B5F4722C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>
                <a:solidFill>
                  <a:srgbClr val="00416E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00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CECD2D-354A-214A-82A8-85822346FCE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C408DB9-427D-6C4F-9A3C-FF6D04D4987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700372E-F62A-1F44-856C-792DF25EBEF5}"/>
              </a:ext>
            </a:extLst>
          </p:cNvPr>
          <p:cNvSpPr/>
          <p:nvPr/>
        </p:nvSpPr>
        <p:spPr>
          <a:xfrm flipH="1">
            <a:off x="8336111" y="0"/>
            <a:ext cx="487180" cy="509666"/>
          </a:xfrm>
          <a:prstGeom prst="rect">
            <a:avLst/>
          </a:prstGeom>
          <a:solidFill>
            <a:srgbClr val="004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A5D32700-82AA-E54D-82BC-AB72403F92E4}"/>
              </a:ext>
            </a:extLst>
          </p:cNvPr>
          <p:cNvSpPr txBox="1">
            <a:spLocks/>
          </p:cNvSpPr>
          <p:nvPr/>
        </p:nvSpPr>
        <p:spPr>
          <a:xfrm>
            <a:off x="8352506" y="0"/>
            <a:ext cx="464696" cy="509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050" kern="1200">
                <a:solidFill>
                  <a:schemeClr val="tx1"/>
                </a:solidFill>
                <a:latin typeface="MCI Univers 55 Roman" panose="020B0603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7799862D-C377-0D42-9801-6814E04F309A}" type="slidenum">
              <a:rPr lang="de-DE" sz="900" b="1" i="0" smtClean="0">
                <a:solidFill>
                  <a:schemeClr val="bg1"/>
                </a:solidFill>
                <a:latin typeface="Univers Medium" panose="020B0603020202030204" pitchFamily="34" charset="0"/>
              </a:rPr>
              <a:pPr algn="ctr"/>
              <a:t>‹Nr.›</a:t>
            </a:fld>
            <a:endParaRPr lang="de-DE" sz="1000" b="1" i="0">
              <a:solidFill>
                <a:schemeClr val="bg1"/>
              </a:solidFill>
              <a:latin typeface="Univers Medium" panose="020B060302020203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249CF4A-F2D2-9885-9793-0D3A62610D27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B8024BA-DE7F-8809-99AA-4463C1BDFC7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2F246BE5-AB0B-5385-72E0-71F0C3DAD647}"/>
              </a:ext>
            </a:extLst>
          </p:cNvPr>
          <p:cNvSpPr/>
          <p:nvPr userDrawn="1"/>
        </p:nvSpPr>
        <p:spPr>
          <a:xfrm flipH="1">
            <a:off x="8336111" y="0"/>
            <a:ext cx="487180" cy="509666"/>
          </a:xfrm>
          <a:prstGeom prst="rect">
            <a:avLst/>
          </a:prstGeom>
          <a:solidFill>
            <a:srgbClr val="004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91437FCB-B331-E163-2083-A3F294FD53D2}"/>
              </a:ext>
            </a:extLst>
          </p:cNvPr>
          <p:cNvSpPr txBox="1">
            <a:spLocks/>
          </p:cNvSpPr>
          <p:nvPr userDrawn="1"/>
        </p:nvSpPr>
        <p:spPr>
          <a:xfrm>
            <a:off x="8352506" y="0"/>
            <a:ext cx="464696" cy="509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050" kern="1200">
                <a:solidFill>
                  <a:schemeClr val="tx1"/>
                </a:solidFill>
                <a:latin typeface="MCI Univers 55 Roman" panose="020B0603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7799862D-C377-0D42-9801-6814E04F309A}" type="slidenum">
              <a:rPr lang="de-DE" sz="900" b="1" i="0" smtClean="0">
                <a:solidFill>
                  <a:schemeClr val="bg1"/>
                </a:solidFill>
                <a:latin typeface="Univers Medium" panose="020B0603020202030204" pitchFamily="34" charset="0"/>
              </a:rPr>
              <a:pPr algn="ctr"/>
              <a:t>‹Nr.›</a:t>
            </a:fld>
            <a:endParaRPr lang="de-DE" sz="1000" b="1" i="0">
              <a:solidFill>
                <a:schemeClr val="bg1"/>
              </a:solidFill>
              <a:latin typeface="Univers Medium" panose="020B06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055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61" r:id="rId13"/>
    <p:sldLayoutId id="2147483673" r:id="rId14"/>
    <p:sldLayoutId id="2147483671" r:id="rId15"/>
    <p:sldLayoutId id="2147483670" r:id="rId16"/>
    <p:sldLayoutId id="2147483664" r:id="rId17"/>
    <p:sldLayoutId id="2147483672" r:id="rId18"/>
    <p:sldLayoutId id="2147483669" r:id="rId19"/>
    <p:sldLayoutId id="2147483667" r:id="rId20"/>
    <p:sldLayoutId id="2147483679" r:id="rId21"/>
    <p:sldLayoutId id="2147483684" r:id="rId2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sz="2800" b="1" i="0" kern="1200" dirty="0">
          <a:solidFill>
            <a:srgbClr val="00416E"/>
          </a:solidFill>
          <a:latin typeface="Univers" panose="020B060302020203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lang="de-DE" sz="2000" kern="1200" dirty="0">
          <a:solidFill>
            <a:schemeClr val="tx1"/>
          </a:solidFill>
          <a:latin typeface="Univers Medium" panose="020B060302020203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lang="de-DE" sz="1800" kern="1200" dirty="0">
          <a:solidFill>
            <a:schemeClr val="tx1"/>
          </a:solidFill>
          <a:latin typeface="Univers Medium" panose="020B060302020203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lang="de-DE" sz="1600" kern="1200" dirty="0">
          <a:solidFill>
            <a:schemeClr val="tx1"/>
          </a:solidFill>
          <a:latin typeface="Univers Medium" panose="020B06030202020302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lang="de-DE" sz="1400" kern="1200" dirty="0">
          <a:solidFill>
            <a:schemeClr val="tx1"/>
          </a:solidFill>
          <a:latin typeface="Univers Medium" panose="020B06030202020302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800">
          <p15:clr>
            <a:srgbClr val="F26B43"/>
          </p15:clr>
        </p15:guide>
        <p15:guide id="4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-65762" y="-44882"/>
            <a:ext cx="9144000" cy="544345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32000">
                <a:srgbClr val="E9E9E9">
                  <a:alpha val="0"/>
                </a:srgbClr>
              </a:gs>
              <a:gs pos="54000">
                <a:schemeClr val="accent3">
                  <a:lumMod val="20000"/>
                  <a:lumOff val="80000"/>
                  <a:alpha val="70000"/>
                </a:schemeClr>
              </a:gs>
              <a:gs pos="74000">
                <a:schemeClr val="accent3">
                  <a:lumMod val="20000"/>
                  <a:lumOff val="80000"/>
                  <a:alpha val="95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txBody>
          <a:bodyPr wrap="square" rtlCol="0">
            <a:noAutofit/>
          </a:bodyPr>
          <a:lstStyle/>
          <a:p>
            <a:endParaRPr lang="en-US" sz="1053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1"/>
            <a:ext cx="2295149" cy="1216154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244928" y="1382420"/>
            <a:ext cx="4762352" cy="22395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3600">
                <a:solidFill>
                  <a:srgbClr val="004982"/>
                </a:solidFill>
                <a:latin typeface="+mj-lt"/>
              </a:rPr>
              <a:t>Usability &amp; User Experience</a:t>
            </a:r>
            <a:endParaRPr lang="de-DE" sz="2100">
              <a:solidFill>
                <a:srgbClr val="004982"/>
              </a:solidFill>
              <a:latin typeface="+mj-lt"/>
            </a:endParaRPr>
          </a:p>
          <a:p>
            <a:endParaRPr lang="de-DE" sz="1053">
              <a:solidFill>
                <a:srgbClr val="004982"/>
              </a:solidFill>
              <a:latin typeface="+mj-lt"/>
            </a:endParaRPr>
          </a:p>
          <a:p>
            <a:r>
              <a:rPr lang="de-DE" sz="1050">
                <a:solidFill>
                  <a:srgbClr val="004982"/>
                </a:solidFill>
                <a:latin typeface="+mj-lt"/>
              </a:rPr>
              <a:t>Generelle Information:</a:t>
            </a:r>
            <a:r>
              <a:rPr lang="de-DE" sz="1050">
                <a:solidFill>
                  <a:srgbClr val="004982"/>
                </a:solidFill>
                <a:latin typeface="+mj-lt"/>
                <a:cs typeface="Arial"/>
              </a:rPr>
              <a:t> Matti </a:t>
            </a:r>
            <a:r>
              <a:rPr lang="de-DE" sz="1050" err="1">
                <a:solidFill>
                  <a:srgbClr val="004982"/>
                </a:solidFill>
                <a:latin typeface="+mj-lt"/>
                <a:cs typeface="Arial"/>
              </a:rPr>
              <a:t>Flettschinger</a:t>
            </a:r>
            <a:r>
              <a:rPr lang="de-DE" sz="1050">
                <a:solidFill>
                  <a:srgbClr val="004982"/>
                </a:solidFill>
                <a:latin typeface="+mj-lt"/>
                <a:cs typeface="Arial"/>
              </a:rPr>
              <a:t>, Samuel </a:t>
            </a:r>
            <a:r>
              <a:rPr lang="de-DE" sz="1050" err="1">
                <a:solidFill>
                  <a:srgbClr val="004982"/>
                </a:solidFill>
                <a:latin typeface="+mj-lt"/>
                <a:cs typeface="Arial"/>
              </a:rPr>
              <a:t>Dabisch</a:t>
            </a:r>
            <a:r>
              <a:rPr lang="de-DE" sz="1050">
                <a:solidFill>
                  <a:srgbClr val="004982"/>
                </a:solidFill>
                <a:latin typeface="+mj-lt"/>
                <a:cs typeface="Arial"/>
              </a:rPr>
              <a:t>, Dominic Vogt, Chris Streber, Florian Just </a:t>
            </a:r>
            <a:endParaRPr lang="de-DE" sz="1400">
              <a:cs typeface="Arial"/>
            </a:endParaRPr>
          </a:p>
          <a:p>
            <a:endParaRPr lang="de-DE" sz="1200">
              <a:solidFill>
                <a:srgbClr val="004982"/>
              </a:solidFill>
              <a:latin typeface="+mj-lt"/>
            </a:endParaRPr>
          </a:p>
          <a:p>
            <a:endParaRPr lang="de-DE" sz="1200">
              <a:solidFill>
                <a:srgbClr val="004982"/>
              </a:solidFill>
              <a:latin typeface="+mj-lt"/>
            </a:endParaRPr>
          </a:p>
          <a:p>
            <a:endParaRPr lang="de-DE" sz="1200">
              <a:solidFill>
                <a:srgbClr val="004982"/>
              </a:solidFill>
              <a:latin typeface="+mj-lt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721309"/>
            <a:ext cx="1572788" cy="1572788"/>
          </a:xfrm>
          <a:prstGeom prst="rect">
            <a:avLst/>
          </a:prstGeom>
        </p:spPr>
      </p:pic>
      <p:pic>
        <p:nvPicPr>
          <p:cNvPr id="3" name="Inhaltsplatzhalter 5" descr="Ein Bild, das Design enthält.&#10;&#10;KI-generierte Inhalte können fehlerhaft sein.">
            <a:extLst>
              <a:ext uri="{FF2B5EF4-FFF2-40B4-BE49-F238E27FC236}">
                <a16:creationId xmlns:a16="http://schemas.microsoft.com/office/drawing/2014/main" id="{A81DE619-EB79-66FB-CAB6-E60320E6D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4796074" y="1672662"/>
            <a:ext cx="4493370" cy="23696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88644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Klebezettel, Papierprodukt, Schreibwaren enthält.&#10;&#10;KI-generierte Inhalte können fehlerhaft sein.">
            <a:extLst>
              <a:ext uri="{FF2B5EF4-FFF2-40B4-BE49-F238E27FC236}">
                <a16:creationId xmlns:a16="http://schemas.microsoft.com/office/drawing/2014/main" id="{0689477A-5C77-D734-C015-B90819E66C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-1" b="11072"/>
          <a:stretch/>
        </p:blipFill>
        <p:spPr>
          <a:xfrm>
            <a:off x="651135" y="1371600"/>
            <a:ext cx="7548486" cy="3775869"/>
          </a:xfrm>
          <a:noFill/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FC03AC3C-6F63-10F5-E96B-F01F39130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</p:spPr>
        <p:txBody>
          <a:bodyPr anchor="ctr">
            <a:normAutofit/>
          </a:bodyPr>
          <a:lstStyle/>
          <a:p>
            <a:r>
              <a:rPr lang="de-DE"/>
              <a:t>Risikoanalyse</a:t>
            </a:r>
          </a:p>
        </p:txBody>
      </p:sp>
    </p:spTree>
    <p:extLst>
      <p:ext uri="{BB962C8B-B14F-4D97-AF65-F5344CB8AC3E}">
        <p14:creationId xmlns:p14="http://schemas.microsoft.com/office/powerpoint/2010/main" val="3145482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C3F80291-B522-638F-36CE-9E045EA0F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347" y="1200970"/>
            <a:ext cx="5854060" cy="3775869"/>
          </a:xfrm>
          <a:prstGeom prst="rect">
            <a:avLst/>
          </a:prstGeom>
          <a:noFill/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FBFD0673-1978-D9A3-15A6-3934D7D2B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</p:spPr>
        <p:txBody>
          <a:bodyPr anchor="ctr">
            <a:normAutofit/>
          </a:bodyPr>
          <a:lstStyle/>
          <a:p>
            <a:r>
              <a:rPr lang="de-DE"/>
              <a:t>Risikoanalyse – </a:t>
            </a:r>
            <a:r>
              <a:rPr lang="de-DE" sz="1600"/>
              <a:t>Übersicht der analysierten Risiken (S/O/R)</a:t>
            </a:r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9E0E3C8-F711-B6E6-575B-03E0A9C5C2D0}"/>
              </a:ext>
            </a:extLst>
          </p:cNvPr>
          <p:cNvSpPr txBox="1"/>
          <p:nvPr/>
        </p:nvSpPr>
        <p:spPr>
          <a:xfrm>
            <a:off x="1701922" y="5044362"/>
            <a:ext cx="6864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Bewertung anhand von </a:t>
            </a:r>
            <a:r>
              <a:rPr lang="de-DE" sz="1400" b="1"/>
              <a:t>Schadensausmaß (S)</a:t>
            </a:r>
            <a:r>
              <a:rPr lang="de-DE" sz="1400"/>
              <a:t> und </a:t>
            </a:r>
            <a:r>
              <a:rPr lang="de-DE" sz="1400" b="1"/>
              <a:t>Eintrittswahrscheinlichkeit (O)</a:t>
            </a:r>
            <a:endParaRPr lang="de-DE" sz="1400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E28DFF27-7417-A9C0-968F-E2E51580A661}"/>
              </a:ext>
            </a:extLst>
          </p:cNvPr>
          <p:cNvSpPr/>
          <p:nvPr/>
        </p:nvSpPr>
        <p:spPr>
          <a:xfrm>
            <a:off x="710825" y="5035764"/>
            <a:ext cx="787522" cy="316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2484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BA37857-43CC-930F-6366-433499FE6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Risikomatrix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B25D80D-9494-BDD4-FDEC-12DF64681963}"/>
              </a:ext>
            </a:extLst>
          </p:cNvPr>
          <p:cNvSpPr txBox="1"/>
          <p:nvPr/>
        </p:nvSpPr>
        <p:spPr>
          <a:xfrm>
            <a:off x="1909740" y="4895148"/>
            <a:ext cx="6164543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Die Matrix zeigt, wie stark ein Risiko eingeschätzt wird – je weiter oben rechts ein Punkt liegt, desto dringender ist der Handlungsbedarf.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AE9A2A25-E39A-D761-9946-CD737C0AEC08}"/>
              </a:ext>
            </a:extLst>
          </p:cNvPr>
          <p:cNvSpPr/>
          <p:nvPr/>
        </p:nvSpPr>
        <p:spPr>
          <a:xfrm>
            <a:off x="731047" y="5001953"/>
            <a:ext cx="787522" cy="316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5" name="Inhaltsplatzhalter 3">
            <a:extLst>
              <a:ext uri="{FF2B5EF4-FFF2-40B4-BE49-F238E27FC236}">
                <a16:creationId xmlns:a16="http://schemas.microsoft.com/office/drawing/2014/main" id="{6DC8C51F-14E3-B059-1ACE-4341F36FD2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5240274"/>
              </p:ext>
            </p:extLst>
          </p:nvPr>
        </p:nvGraphicFramePr>
        <p:xfrm>
          <a:off x="7563623" y="1308119"/>
          <a:ext cx="1357246" cy="1343519"/>
        </p:xfrm>
        <a:graphic>
          <a:graphicData uri="http://schemas.openxmlformats.org/drawingml/2006/table">
            <a:tbl>
              <a:tblPr/>
              <a:tblGrid>
                <a:gridCol w="431938">
                  <a:extLst>
                    <a:ext uri="{9D8B030D-6E8A-4147-A177-3AD203B41FA5}">
                      <a16:colId xmlns:a16="http://schemas.microsoft.com/office/drawing/2014/main" val="342702560"/>
                    </a:ext>
                  </a:extLst>
                </a:gridCol>
                <a:gridCol w="925308">
                  <a:extLst>
                    <a:ext uri="{9D8B030D-6E8A-4147-A177-3AD203B41FA5}">
                      <a16:colId xmlns:a16="http://schemas.microsoft.com/office/drawing/2014/main" val="1402877985"/>
                    </a:ext>
                  </a:extLst>
                </a:gridCol>
              </a:tblGrid>
              <a:tr h="272231">
                <a:tc>
                  <a:txBody>
                    <a:bodyPr/>
                    <a:lstStyle/>
                    <a:p>
                      <a:r>
                        <a:rPr lang="de-DE" sz="1050"/>
                        <a:t>O1</a:t>
                      </a:r>
                    </a:p>
                  </a:txBody>
                  <a:tcPr marL="87520" marR="87520" marT="43760" marB="437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50"/>
                        <a:t>0–5 %</a:t>
                      </a:r>
                    </a:p>
                  </a:txBody>
                  <a:tcPr marL="87520" marR="87520" marT="43760" marB="437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8147426"/>
                  </a:ext>
                </a:extLst>
              </a:tr>
              <a:tr h="272231">
                <a:tc>
                  <a:txBody>
                    <a:bodyPr/>
                    <a:lstStyle/>
                    <a:p>
                      <a:r>
                        <a:rPr lang="de-DE" sz="1050"/>
                        <a:t>O2</a:t>
                      </a:r>
                    </a:p>
                  </a:txBody>
                  <a:tcPr marL="87520" marR="87520" marT="43760" marB="437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50"/>
                        <a:t>&gt;5–15 %</a:t>
                      </a:r>
                    </a:p>
                  </a:txBody>
                  <a:tcPr marL="87520" marR="87520" marT="43760" marB="437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5700593"/>
                  </a:ext>
                </a:extLst>
              </a:tr>
              <a:tr h="272231">
                <a:tc>
                  <a:txBody>
                    <a:bodyPr/>
                    <a:lstStyle/>
                    <a:p>
                      <a:r>
                        <a:rPr lang="de-DE" sz="1050"/>
                        <a:t>O3</a:t>
                      </a:r>
                    </a:p>
                  </a:txBody>
                  <a:tcPr marL="87520" marR="87520" marT="43760" marB="437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50"/>
                        <a:t>&gt;15–30 %</a:t>
                      </a:r>
                    </a:p>
                  </a:txBody>
                  <a:tcPr marL="87520" marR="87520" marT="43760" marB="437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284715"/>
                  </a:ext>
                </a:extLst>
              </a:tr>
              <a:tr h="170193">
                <a:tc>
                  <a:txBody>
                    <a:bodyPr/>
                    <a:lstStyle/>
                    <a:p>
                      <a:r>
                        <a:rPr lang="de-DE" sz="1050"/>
                        <a:t>O4</a:t>
                      </a:r>
                    </a:p>
                  </a:txBody>
                  <a:tcPr marL="87520" marR="87520" marT="43760" marB="437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50"/>
                        <a:t>&gt;30–50 %</a:t>
                      </a:r>
                    </a:p>
                  </a:txBody>
                  <a:tcPr marL="87520" marR="87520" marT="43760" marB="437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171592"/>
                  </a:ext>
                </a:extLst>
              </a:tr>
              <a:tr h="279286">
                <a:tc>
                  <a:txBody>
                    <a:bodyPr/>
                    <a:lstStyle/>
                    <a:p>
                      <a:r>
                        <a:rPr lang="de-DE" sz="1050"/>
                        <a:t>O5</a:t>
                      </a:r>
                    </a:p>
                  </a:txBody>
                  <a:tcPr marL="87520" marR="87520" marT="43760" marB="437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50"/>
                        <a:t>&gt;50–100 %</a:t>
                      </a:r>
                    </a:p>
                  </a:txBody>
                  <a:tcPr marL="87520" marR="87520" marT="43760" marB="437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0083672"/>
                  </a:ext>
                </a:extLst>
              </a:tr>
            </a:tbl>
          </a:graphicData>
        </a:graphic>
      </p:graphicFrame>
      <p:pic>
        <p:nvPicPr>
          <p:cNvPr id="8" name="Grafik 7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44B38C24-6155-4751-5C5F-59013B852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51" y="1094251"/>
            <a:ext cx="6221018" cy="37327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6647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579F6-06F2-9C04-EE53-984203142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2F29E4D-DF26-31AE-492D-B5488558F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Risikomatrix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F17DE92-6534-C303-C36E-08F1438F1ED4}"/>
              </a:ext>
            </a:extLst>
          </p:cNvPr>
          <p:cNvSpPr txBox="1"/>
          <p:nvPr/>
        </p:nvSpPr>
        <p:spPr>
          <a:xfrm>
            <a:off x="1909740" y="4895148"/>
            <a:ext cx="6164543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Hautreizungen selten, aber unangenehm → durch geprüfte Materialien auf R1 reduziert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7FB2E696-A654-8CAD-8D77-AB024AE9938F}"/>
              </a:ext>
            </a:extLst>
          </p:cNvPr>
          <p:cNvSpPr/>
          <p:nvPr/>
        </p:nvSpPr>
        <p:spPr>
          <a:xfrm>
            <a:off x="731047" y="5001953"/>
            <a:ext cx="787522" cy="316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5" name="Inhaltsplatzhalter 3">
            <a:extLst>
              <a:ext uri="{FF2B5EF4-FFF2-40B4-BE49-F238E27FC236}">
                <a16:creationId xmlns:a16="http://schemas.microsoft.com/office/drawing/2014/main" id="{3D74C795-24C7-17DA-6006-1D3701EDD73D}"/>
              </a:ext>
            </a:extLst>
          </p:cNvPr>
          <p:cNvGraphicFramePr>
            <a:graphicFrameLocks/>
          </p:cNvGraphicFramePr>
          <p:nvPr/>
        </p:nvGraphicFramePr>
        <p:xfrm>
          <a:off x="7563623" y="1308119"/>
          <a:ext cx="1357246" cy="1343519"/>
        </p:xfrm>
        <a:graphic>
          <a:graphicData uri="http://schemas.openxmlformats.org/drawingml/2006/table">
            <a:tbl>
              <a:tblPr/>
              <a:tblGrid>
                <a:gridCol w="431938">
                  <a:extLst>
                    <a:ext uri="{9D8B030D-6E8A-4147-A177-3AD203B41FA5}">
                      <a16:colId xmlns:a16="http://schemas.microsoft.com/office/drawing/2014/main" val="342702560"/>
                    </a:ext>
                  </a:extLst>
                </a:gridCol>
                <a:gridCol w="925308">
                  <a:extLst>
                    <a:ext uri="{9D8B030D-6E8A-4147-A177-3AD203B41FA5}">
                      <a16:colId xmlns:a16="http://schemas.microsoft.com/office/drawing/2014/main" val="1402877985"/>
                    </a:ext>
                  </a:extLst>
                </a:gridCol>
              </a:tblGrid>
              <a:tr h="272231">
                <a:tc>
                  <a:txBody>
                    <a:bodyPr/>
                    <a:lstStyle/>
                    <a:p>
                      <a:r>
                        <a:rPr lang="de-DE" sz="1050"/>
                        <a:t>O1</a:t>
                      </a:r>
                    </a:p>
                  </a:txBody>
                  <a:tcPr marL="87520" marR="87520" marT="43760" marB="437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50"/>
                        <a:t>0–5 %</a:t>
                      </a:r>
                    </a:p>
                  </a:txBody>
                  <a:tcPr marL="87520" marR="87520" marT="43760" marB="437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8147426"/>
                  </a:ext>
                </a:extLst>
              </a:tr>
              <a:tr h="272231">
                <a:tc>
                  <a:txBody>
                    <a:bodyPr/>
                    <a:lstStyle/>
                    <a:p>
                      <a:r>
                        <a:rPr lang="de-DE" sz="1050"/>
                        <a:t>O2</a:t>
                      </a:r>
                    </a:p>
                  </a:txBody>
                  <a:tcPr marL="87520" marR="87520" marT="43760" marB="437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50"/>
                        <a:t>&gt;5–15 %</a:t>
                      </a:r>
                    </a:p>
                  </a:txBody>
                  <a:tcPr marL="87520" marR="87520" marT="43760" marB="437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5700593"/>
                  </a:ext>
                </a:extLst>
              </a:tr>
              <a:tr h="272231">
                <a:tc>
                  <a:txBody>
                    <a:bodyPr/>
                    <a:lstStyle/>
                    <a:p>
                      <a:r>
                        <a:rPr lang="de-DE" sz="1050"/>
                        <a:t>O3</a:t>
                      </a:r>
                    </a:p>
                  </a:txBody>
                  <a:tcPr marL="87520" marR="87520" marT="43760" marB="437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50"/>
                        <a:t>&gt;15–30 %</a:t>
                      </a:r>
                    </a:p>
                  </a:txBody>
                  <a:tcPr marL="87520" marR="87520" marT="43760" marB="437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284715"/>
                  </a:ext>
                </a:extLst>
              </a:tr>
              <a:tr h="170193">
                <a:tc>
                  <a:txBody>
                    <a:bodyPr/>
                    <a:lstStyle/>
                    <a:p>
                      <a:r>
                        <a:rPr lang="de-DE" sz="1050"/>
                        <a:t>O4</a:t>
                      </a:r>
                    </a:p>
                  </a:txBody>
                  <a:tcPr marL="87520" marR="87520" marT="43760" marB="437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50"/>
                        <a:t>&gt;30–50 %</a:t>
                      </a:r>
                    </a:p>
                  </a:txBody>
                  <a:tcPr marL="87520" marR="87520" marT="43760" marB="437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171592"/>
                  </a:ext>
                </a:extLst>
              </a:tr>
              <a:tr h="279286">
                <a:tc>
                  <a:txBody>
                    <a:bodyPr/>
                    <a:lstStyle/>
                    <a:p>
                      <a:r>
                        <a:rPr lang="de-DE" sz="1050"/>
                        <a:t>O5</a:t>
                      </a:r>
                    </a:p>
                  </a:txBody>
                  <a:tcPr marL="87520" marR="87520" marT="43760" marB="437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50"/>
                        <a:t>&gt;50–100 %</a:t>
                      </a:r>
                    </a:p>
                  </a:txBody>
                  <a:tcPr marL="87520" marR="87520" marT="43760" marB="437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0083672"/>
                  </a:ext>
                </a:extLst>
              </a:tr>
            </a:tbl>
          </a:graphicData>
        </a:graphic>
      </p:graphicFrame>
      <p:pic>
        <p:nvPicPr>
          <p:cNvPr id="8" name="Grafik 7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D29C7661-9024-7391-C584-8B75B37CA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51" y="1094251"/>
            <a:ext cx="6221018" cy="373275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2EEB7871-9855-7CCA-EC7C-26074F0AA485}"/>
              </a:ext>
            </a:extLst>
          </p:cNvPr>
          <p:cNvSpPr/>
          <p:nvPr/>
        </p:nvSpPr>
        <p:spPr>
          <a:xfrm>
            <a:off x="4156363" y="2266328"/>
            <a:ext cx="170629" cy="1750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: nach links gekrümmt 11">
            <a:extLst>
              <a:ext uri="{FF2B5EF4-FFF2-40B4-BE49-F238E27FC236}">
                <a16:creationId xmlns:a16="http://schemas.microsoft.com/office/drawing/2014/main" id="{21215861-292E-1D01-90D0-A54F7688241F}"/>
              </a:ext>
            </a:extLst>
          </p:cNvPr>
          <p:cNvSpPr/>
          <p:nvPr/>
        </p:nvSpPr>
        <p:spPr>
          <a:xfrm>
            <a:off x="4468732" y="2308741"/>
            <a:ext cx="420785" cy="1303770"/>
          </a:xfrm>
          <a:prstGeom prst="curvedLef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7" name="Grafik 16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C7E01F43-F8BF-F3D4-236F-A35287EBF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13" y="1094251"/>
            <a:ext cx="6221256" cy="3732753"/>
          </a:xfrm>
          <a:prstGeom prst="rect">
            <a:avLst/>
          </a:prstGeom>
        </p:spPr>
      </p:pic>
      <p:sp>
        <p:nvSpPr>
          <p:cNvPr id="18" name="Pfeil: nach oben gekrümmt 17">
            <a:extLst>
              <a:ext uri="{FF2B5EF4-FFF2-40B4-BE49-F238E27FC236}">
                <a16:creationId xmlns:a16="http://schemas.microsoft.com/office/drawing/2014/main" id="{60D21453-B068-3224-17DD-1207984F17C7}"/>
              </a:ext>
            </a:extLst>
          </p:cNvPr>
          <p:cNvSpPr/>
          <p:nvPr/>
        </p:nvSpPr>
        <p:spPr>
          <a:xfrm flipH="1">
            <a:off x="2218186" y="2501961"/>
            <a:ext cx="1977554" cy="385010"/>
          </a:xfrm>
          <a:prstGeom prst="curvedUp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4531D37D-70FC-7F8C-B234-0762D27CF596}"/>
              </a:ext>
            </a:extLst>
          </p:cNvPr>
          <p:cNvSpPr/>
          <p:nvPr/>
        </p:nvSpPr>
        <p:spPr>
          <a:xfrm>
            <a:off x="4156363" y="2292884"/>
            <a:ext cx="170629" cy="17500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6EA1758-AC7B-8585-9A05-D58A1D26140D}"/>
              </a:ext>
            </a:extLst>
          </p:cNvPr>
          <p:cNvSpPr txBox="1"/>
          <p:nvPr/>
        </p:nvSpPr>
        <p:spPr>
          <a:xfrm>
            <a:off x="2523485" y="2886971"/>
            <a:ext cx="2048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/>
              <a:t>Test nach ISO 10993</a:t>
            </a:r>
          </a:p>
        </p:txBody>
      </p:sp>
    </p:spTree>
    <p:extLst>
      <p:ext uri="{BB962C8B-B14F-4D97-AF65-F5344CB8AC3E}">
        <p14:creationId xmlns:p14="http://schemas.microsoft.com/office/powerpoint/2010/main" val="388079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 animBg="1"/>
      <p:bldP spid="18" grpId="0" animBg="1"/>
      <p:bldP spid="19" grpId="0" animBg="1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E50-D1F4-A154-B69E-FF65D42D6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Univers"/>
              </a:rPr>
              <a:t>Requirements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A02BA-F62E-460E-ACB2-675D9B5D2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b="1">
                <a:latin typeface="Univers Medium"/>
                <a:cs typeface="Arial"/>
              </a:rPr>
              <a:t>[REQ-001] Sicherheit und </a:t>
            </a:r>
            <a:r>
              <a:rPr lang="en-US" sz="1400" b="1" err="1">
                <a:latin typeface="Univers Medium"/>
                <a:cs typeface="Arial"/>
              </a:rPr>
              <a:t>Hautverträglichkeit</a:t>
            </a:r>
            <a:endParaRPr lang="en-US" sz="1400" b="1">
              <a:latin typeface="Univers Medium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>
                <a:latin typeface="Univers Medium"/>
                <a:cs typeface="Arial"/>
              </a:rPr>
              <a:t>[REQ-002] </a:t>
            </a:r>
            <a:r>
              <a:rPr lang="en-US" sz="1400" b="1" err="1">
                <a:latin typeface="Univers Medium"/>
                <a:cs typeface="Arial"/>
              </a:rPr>
              <a:t>Akkulaufzeit</a:t>
            </a:r>
            <a:r>
              <a:rPr lang="en-US" sz="1400" b="1">
                <a:latin typeface="Univers Medium"/>
                <a:cs typeface="Arial"/>
              </a:rPr>
              <a:t> von </a:t>
            </a:r>
            <a:r>
              <a:rPr lang="en-US" sz="1400" b="1" err="1">
                <a:latin typeface="Univers Medium"/>
                <a:cs typeface="Arial"/>
              </a:rPr>
              <a:t>mindestens</a:t>
            </a:r>
            <a:r>
              <a:rPr lang="en-US" sz="1400" b="1">
                <a:latin typeface="Univers Medium"/>
                <a:cs typeface="Arial"/>
              </a:rPr>
              <a:t> 6 </a:t>
            </a:r>
            <a:r>
              <a:rPr lang="en-US" sz="1400" b="1" err="1">
                <a:latin typeface="Univers Medium"/>
                <a:cs typeface="Arial"/>
              </a:rPr>
              <a:t>Stunden</a:t>
            </a:r>
            <a:endParaRPr lang="en-US" sz="1400" b="1">
              <a:latin typeface="Univers Medium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>
                <a:latin typeface="Univers Medium"/>
                <a:cs typeface="Arial"/>
              </a:rPr>
              <a:t>[REQ-003] </a:t>
            </a:r>
            <a:r>
              <a:rPr lang="en-US" sz="1400" b="1" err="1">
                <a:latin typeface="Univers Medium"/>
                <a:cs typeface="Arial"/>
              </a:rPr>
              <a:t>Geräteform</a:t>
            </a:r>
            <a:r>
              <a:rPr lang="en-US" sz="1400" b="1">
                <a:latin typeface="Univers Medium"/>
                <a:cs typeface="Arial"/>
              </a:rPr>
              <a:t> und </a:t>
            </a:r>
            <a:r>
              <a:rPr lang="en-US" sz="1400" b="1" err="1">
                <a:latin typeface="Univers Medium"/>
                <a:cs typeface="Arial"/>
              </a:rPr>
              <a:t>Ergonomie</a:t>
            </a:r>
            <a:endParaRPr lang="en-US" sz="1400" b="1">
              <a:latin typeface="Univers Medium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>
                <a:latin typeface="Univers Medium"/>
                <a:cs typeface="Arial"/>
              </a:rPr>
              <a:t>[REQ-004] </a:t>
            </a:r>
            <a:r>
              <a:rPr lang="en-US" sz="1400" b="1" err="1">
                <a:latin typeface="Univers Medium"/>
                <a:cs typeface="Arial"/>
              </a:rPr>
              <a:t>Lokalisierung</a:t>
            </a:r>
            <a:r>
              <a:rPr lang="en-US" sz="1400" b="1">
                <a:latin typeface="Univers Medium"/>
                <a:cs typeface="Arial"/>
              </a:rPr>
              <a:t> </a:t>
            </a:r>
            <a:r>
              <a:rPr lang="en-US" sz="1400" b="1" err="1">
                <a:latin typeface="Univers Medium"/>
                <a:cs typeface="Arial"/>
              </a:rPr>
              <a:t>elektronischer</a:t>
            </a:r>
            <a:r>
              <a:rPr lang="en-US" sz="1400" b="1">
                <a:latin typeface="Univers Medium"/>
                <a:cs typeface="Arial"/>
              </a:rPr>
              <a:t> </a:t>
            </a:r>
            <a:r>
              <a:rPr lang="en-US" sz="1400" b="1" err="1">
                <a:latin typeface="Univers Medium"/>
                <a:cs typeface="Arial"/>
              </a:rPr>
              <a:t>Implantate</a:t>
            </a:r>
            <a:endParaRPr lang="en-US" sz="1400" b="1">
              <a:latin typeface="Univers Medium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>
                <a:latin typeface="Univers Medium"/>
                <a:cs typeface="Arial"/>
              </a:rPr>
              <a:t>[REQ-005] Bluetooth- </a:t>
            </a:r>
            <a:r>
              <a:rPr lang="en-US" sz="1400" b="1" err="1">
                <a:latin typeface="Univers Medium"/>
                <a:cs typeface="Arial"/>
              </a:rPr>
              <a:t>oder</a:t>
            </a:r>
            <a:r>
              <a:rPr lang="en-US" sz="1400" b="1">
                <a:latin typeface="Univers Medium"/>
                <a:cs typeface="Arial"/>
              </a:rPr>
              <a:t> USB-Verbindung</a:t>
            </a:r>
          </a:p>
          <a:p>
            <a:pPr marL="285750" indent="-285750">
              <a:buFont typeface="Arial"/>
              <a:buChar char="•"/>
            </a:pPr>
            <a:r>
              <a:rPr lang="en-US" sz="1400" b="1">
                <a:latin typeface="Univers Medium"/>
                <a:cs typeface="Arial"/>
              </a:rPr>
              <a:t>[REQ-006] CE-Kennzeichnung &amp; </a:t>
            </a:r>
            <a:r>
              <a:rPr lang="en-US" sz="1400" b="1" err="1">
                <a:latin typeface="Univers Medium"/>
                <a:cs typeface="Arial"/>
              </a:rPr>
              <a:t>medizinische</a:t>
            </a:r>
            <a:r>
              <a:rPr lang="en-US" sz="1400" b="1">
                <a:latin typeface="Univers Medium"/>
                <a:cs typeface="Arial"/>
              </a:rPr>
              <a:t> </a:t>
            </a:r>
            <a:r>
              <a:rPr lang="en-US" sz="1400" b="1" err="1">
                <a:latin typeface="Univers Medium"/>
                <a:cs typeface="Arial"/>
              </a:rPr>
              <a:t>Zulassung</a:t>
            </a:r>
            <a:endParaRPr lang="en-US" sz="1400" b="1">
              <a:latin typeface="Univers Medium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>
                <a:latin typeface="Univers Medium"/>
                <a:cs typeface="Arial"/>
              </a:rPr>
              <a:t>[REQ-007] Kommunikation </a:t>
            </a:r>
            <a:r>
              <a:rPr lang="en-US" sz="1400" b="1" err="1">
                <a:latin typeface="Univers Medium"/>
                <a:cs typeface="Arial"/>
              </a:rPr>
              <a:t>mit</a:t>
            </a:r>
            <a:r>
              <a:rPr lang="en-US" sz="1400" b="1">
                <a:latin typeface="Univers Medium"/>
                <a:cs typeface="Arial"/>
              </a:rPr>
              <a:t> </a:t>
            </a:r>
            <a:r>
              <a:rPr lang="en-US" sz="1400" b="1" err="1">
                <a:latin typeface="Univers Medium"/>
                <a:cs typeface="Arial"/>
              </a:rPr>
              <a:t>Implantaten</a:t>
            </a:r>
          </a:p>
          <a:p>
            <a:pPr marL="285750" indent="-285750">
              <a:buFont typeface="Arial"/>
              <a:buChar char="•"/>
            </a:pPr>
            <a:r>
              <a:rPr lang="en-US" sz="1400" b="1">
                <a:latin typeface="Univers Medium"/>
                <a:cs typeface="Arial"/>
              </a:rPr>
              <a:t>[REQ-008] </a:t>
            </a:r>
            <a:r>
              <a:rPr lang="en-US" sz="1400" b="1" err="1">
                <a:latin typeface="Univers Medium"/>
                <a:cs typeface="Arial"/>
              </a:rPr>
              <a:t>Kompatibilität</a:t>
            </a:r>
            <a:r>
              <a:rPr lang="en-US" sz="1400" b="1">
                <a:latin typeface="Univers Medium"/>
                <a:cs typeface="Arial"/>
              </a:rPr>
              <a:t> </a:t>
            </a:r>
            <a:r>
              <a:rPr lang="en-US" sz="1400" b="1" err="1">
                <a:latin typeface="Univers Medium"/>
                <a:cs typeface="Arial"/>
              </a:rPr>
              <a:t>mit</a:t>
            </a:r>
            <a:r>
              <a:rPr lang="en-US" sz="1400" b="1">
                <a:latin typeface="Univers Medium"/>
                <a:cs typeface="Arial"/>
              </a:rPr>
              <a:t> </a:t>
            </a:r>
            <a:r>
              <a:rPr lang="en-US" sz="1400" b="1" err="1">
                <a:latin typeface="Univers Medium"/>
                <a:cs typeface="Arial"/>
              </a:rPr>
              <a:t>gängigen</a:t>
            </a:r>
            <a:r>
              <a:rPr lang="en-US" sz="1400" b="1">
                <a:latin typeface="Univers Medium"/>
                <a:cs typeface="Arial"/>
              </a:rPr>
              <a:t> </a:t>
            </a:r>
            <a:r>
              <a:rPr lang="en-US" sz="1400" b="1" err="1">
                <a:latin typeface="Univers Medium"/>
                <a:cs typeface="Arial"/>
              </a:rPr>
              <a:t>Implantatherstellern</a:t>
            </a:r>
            <a:endParaRPr lang="en-US" sz="1400" b="1">
              <a:latin typeface="Univers Medium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>
                <a:latin typeface="Univers Medium"/>
                <a:cs typeface="Arial"/>
              </a:rPr>
              <a:t>[REQ-009] </a:t>
            </a:r>
            <a:r>
              <a:rPr lang="en-US" sz="1400" b="1" err="1">
                <a:latin typeface="Univers Medium"/>
                <a:cs typeface="Arial"/>
              </a:rPr>
              <a:t>Detektionstiefe</a:t>
            </a:r>
            <a:r>
              <a:rPr lang="en-US" sz="1400" b="1">
                <a:latin typeface="Univers Medium"/>
                <a:cs typeface="Arial"/>
              </a:rPr>
              <a:t> bis 5 cm </a:t>
            </a:r>
            <a:r>
              <a:rPr lang="en-US" sz="1400" b="1" err="1">
                <a:latin typeface="Univers Medium"/>
                <a:cs typeface="Arial"/>
              </a:rPr>
              <a:t>unter</a:t>
            </a:r>
            <a:r>
              <a:rPr lang="en-US" sz="1400" b="1">
                <a:latin typeface="Univers Medium"/>
                <a:cs typeface="Arial"/>
              </a:rPr>
              <a:t> der Haut</a:t>
            </a:r>
          </a:p>
          <a:p>
            <a:pPr marL="285750" indent="-285750">
              <a:buFont typeface="Arial"/>
              <a:buChar char="•"/>
            </a:pPr>
            <a:r>
              <a:rPr lang="en-US" sz="1400" b="1">
                <a:latin typeface="Univers Medium"/>
                <a:cs typeface="Arial"/>
              </a:rPr>
              <a:t>[REQ-010] </a:t>
            </a:r>
            <a:r>
              <a:rPr lang="en-US" sz="1400" b="1" err="1">
                <a:latin typeface="Univers Medium"/>
                <a:cs typeface="Arial"/>
              </a:rPr>
              <a:t>Einfache</a:t>
            </a:r>
            <a:r>
              <a:rPr lang="en-US" sz="1400" b="1">
                <a:latin typeface="Univers Medium"/>
                <a:cs typeface="Arial"/>
              </a:rPr>
              <a:t> </a:t>
            </a:r>
            <a:r>
              <a:rPr lang="en-US" sz="1400" b="1" err="1">
                <a:latin typeface="Univers Medium"/>
                <a:cs typeface="Arial"/>
              </a:rPr>
              <a:t>Benutzeroberfläche</a:t>
            </a:r>
            <a:endParaRPr lang="en-US" sz="1400" b="1">
              <a:latin typeface="Univers Medium"/>
              <a:cs typeface="Arial"/>
            </a:endParaRPr>
          </a:p>
          <a:p>
            <a:pPr>
              <a:buFont typeface="Arial"/>
              <a:buChar char="•"/>
            </a:pPr>
            <a:endParaRPr lang="en-US" sz="1200" b="1"/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075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9B819-BB0A-EAE9-4493-A30EA1DC9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901591" cy="776625"/>
          </a:xfrm>
        </p:spPr>
        <p:txBody>
          <a:bodyPr/>
          <a:lstStyle/>
          <a:p>
            <a:r>
              <a:rPr lang="en-US">
                <a:latin typeface="Univers"/>
              </a:rPr>
              <a:t>[REQ-001] Sicherheit und </a:t>
            </a:r>
            <a:r>
              <a:rPr lang="en-US" err="1">
                <a:latin typeface="Univers"/>
              </a:rPr>
              <a:t>Hautverträglichkeit</a:t>
            </a:r>
          </a:p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A7224E-142E-A98A-2773-A9E209509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135" y="1408376"/>
            <a:ext cx="7702970" cy="3739093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85750" indent="-285750">
              <a:buFont typeface="Arial"/>
              <a:buChar char="•"/>
            </a:pPr>
            <a:r>
              <a:rPr lang="en-US" sz="1900" b="1">
                <a:latin typeface="Arial"/>
                <a:cs typeface="Arial"/>
              </a:rPr>
              <a:t>Unique identifier:</a:t>
            </a:r>
            <a:r>
              <a:rPr lang="en-US" sz="1900">
                <a:latin typeface="Arial"/>
                <a:cs typeface="Arial"/>
              </a:rPr>
              <a:t> REQ-001</a:t>
            </a:r>
          </a:p>
          <a:p>
            <a:pPr marL="285750" indent="-285750">
              <a:buFont typeface="Arial"/>
              <a:buChar char="•"/>
            </a:pPr>
            <a:r>
              <a:rPr lang="en-US" sz="1900" b="1">
                <a:latin typeface="Arial"/>
                <a:cs typeface="Arial"/>
              </a:rPr>
              <a:t>Title:</a:t>
            </a:r>
            <a:r>
              <a:rPr lang="en-US" sz="1900">
                <a:latin typeface="Arial"/>
                <a:cs typeface="Arial"/>
              </a:rPr>
              <a:t> Sicherheit und </a:t>
            </a:r>
            <a:r>
              <a:rPr lang="en-US" sz="1900" err="1">
                <a:latin typeface="Arial"/>
                <a:cs typeface="Arial"/>
              </a:rPr>
              <a:t>Hautverträglichkeit</a:t>
            </a:r>
            <a:endParaRPr lang="en-US" sz="190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900" b="1">
                <a:latin typeface="Arial"/>
                <a:cs typeface="Arial"/>
              </a:rPr>
              <a:t>Source of requirement</a:t>
            </a:r>
            <a:r>
              <a:rPr lang="en-US" sz="1900">
                <a:latin typeface="Arial"/>
                <a:cs typeface="Arial"/>
              </a:rPr>
              <a:t> (Stakeholder): </a:t>
            </a:r>
            <a:r>
              <a:rPr lang="en-US" sz="1900" err="1">
                <a:latin typeface="Arial"/>
                <a:cs typeface="Arial"/>
              </a:rPr>
              <a:t>Nutzer</a:t>
            </a:r>
            <a:r>
              <a:rPr lang="en-US" sz="1900">
                <a:latin typeface="Arial"/>
                <a:cs typeface="Arial"/>
              </a:rPr>
              <a:t>, </a:t>
            </a:r>
            <a:r>
              <a:rPr lang="en-US" sz="1900" err="1">
                <a:latin typeface="Arial"/>
                <a:cs typeface="Arial"/>
              </a:rPr>
              <a:t>Regulierungsbehörden</a:t>
            </a:r>
            <a:endParaRPr lang="en-US" sz="190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900" b="1">
                <a:latin typeface="Arial"/>
                <a:cs typeface="Arial"/>
              </a:rPr>
              <a:t>Version:</a:t>
            </a:r>
            <a:r>
              <a:rPr lang="en-US" sz="1900">
                <a:latin typeface="Arial"/>
                <a:cs typeface="Arial"/>
              </a:rPr>
              <a:t> 1.0</a:t>
            </a:r>
          </a:p>
          <a:p>
            <a:pPr marL="285750" indent="-285750">
              <a:buFont typeface="Arial"/>
              <a:buChar char="•"/>
            </a:pPr>
            <a:r>
              <a:rPr lang="en-US" sz="1900" b="1">
                <a:latin typeface="Arial"/>
                <a:cs typeface="Arial"/>
              </a:rPr>
              <a:t>Author:</a:t>
            </a:r>
            <a:r>
              <a:rPr lang="en-US" sz="1900">
                <a:latin typeface="Arial"/>
                <a:cs typeface="Arial"/>
              </a:rPr>
              <a:t> [</a:t>
            </a:r>
            <a:r>
              <a:rPr lang="en-US" sz="1900" err="1">
                <a:latin typeface="Arial"/>
                <a:cs typeface="Arial"/>
              </a:rPr>
              <a:t>Dominc</a:t>
            </a:r>
            <a:r>
              <a:rPr lang="en-US" sz="1900">
                <a:latin typeface="Arial"/>
                <a:cs typeface="Arial"/>
              </a:rPr>
              <a:t>]</a:t>
            </a:r>
          </a:p>
          <a:p>
            <a:pPr marL="285750" indent="-285750">
              <a:buFont typeface="Arial"/>
              <a:buChar char="•"/>
            </a:pPr>
            <a:r>
              <a:rPr lang="en-US" sz="1900" b="1">
                <a:latin typeface="Arial"/>
                <a:cs typeface="Arial"/>
              </a:rPr>
              <a:t>Description of the requirement:</a:t>
            </a:r>
            <a:r>
              <a:rPr lang="en-US" sz="1900">
                <a:latin typeface="Arial"/>
                <a:cs typeface="Arial"/>
              </a:rPr>
              <a:t> Das </a:t>
            </a:r>
            <a:r>
              <a:rPr lang="en-US" sz="1900" err="1">
                <a:latin typeface="Arial"/>
                <a:cs typeface="Arial"/>
              </a:rPr>
              <a:t>Gerät</a:t>
            </a:r>
            <a:r>
              <a:rPr lang="en-US" sz="1900">
                <a:latin typeface="Arial"/>
                <a:cs typeface="Arial"/>
              </a:rPr>
              <a:t> </a:t>
            </a:r>
            <a:r>
              <a:rPr lang="en-US" sz="1900" err="1">
                <a:latin typeface="Arial"/>
                <a:cs typeface="Arial"/>
              </a:rPr>
              <a:t>darf</a:t>
            </a:r>
            <a:r>
              <a:rPr lang="en-US" sz="1900">
                <a:latin typeface="Arial"/>
                <a:cs typeface="Arial"/>
              </a:rPr>
              <a:t> </a:t>
            </a:r>
            <a:r>
              <a:rPr lang="en-US" sz="1900" err="1">
                <a:latin typeface="Arial"/>
                <a:cs typeface="Arial"/>
              </a:rPr>
              <a:t>keine</a:t>
            </a:r>
            <a:r>
              <a:rPr lang="en-US" sz="1900">
                <a:latin typeface="Arial"/>
                <a:cs typeface="Arial"/>
              </a:rPr>
              <a:t> </a:t>
            </a:r>
            <a:r>
              <a:rPr lang="en-US" sz="1900" err="1">
                <a:latin typeface="Arial"/>
                <a:cs typeface="Arial"/>
              </a:rPr>
              <a:t>schädliche</a:t>
            </a:r>
            <a:r>
              <a:rPr lang="en-US" sz="1900">
                <a:latin typeface="Arial"/>
                <a:cs typeface="Arial"/>
              </a:rPr>
              <a:t> </a:t>
            </a:r>
            <a:r>
              <a:rPr lang="en-US" sz="1900" err="1">
                <a:latin typeface="Arial"/>
                <a:cs typeface="Arial"/>
              </a:rPr>
              <a:t>Strahlung</a:t>
            </a:r>
            <a:r>
              <a:rPr lang="en-US" sz="1900">
                <a:latin typeface="Arial"/>
                <a:cs typeface="Arial"/>
              </a:rPr>
              <a:t> </a:t>
            </a:r>
            <a:r>
              <a:rPr lang="en-US" sz="1900" err="1">
                <a:latin typeface="Arial"/>
                <a:cs typeface="Arial"/>
              </a:rPr>
              <a:t>aussenden</a:t>
            </a:r>
            <a:r>
              <a:rPr lang="en-US" sz="1900">
                <a:latin typeface="Arial"/>
                <a:cs typeface="Arial"/>
              </a:rPr>
              <a:t> und muss für den </a:t>
            </a:r>
            <a:r>
              <a:rPr lang="en-US" sz="1900" err="1">
                <a:latin typeface="Arial"/>
                <a:cs typeface="Arial"/>
              </a:rPr>
              <a:t>Hautkontakt</a:t>
            </a:r>
            <a:r>
              <a:rPr lang="en-US" sz="1900">
                <a:latin typeface="Arial"/>
                <a:cs typeface="Arial"/>
              </a:rPr>
              <a:t> </a:t>
            </a:r>
            <a:r>
              <a:rPr lang="en-US" sz="1900" err="1">
                <a:latin typeface="Arial"/>
                <a:cs typeface="Arial"/>
              </a:rPr>
              <a:t>geeignet</a:t>
            </a:r>
            <a:r>
              <a:rPr lang="en-US" sz="1900">
                <a:latin typeface="Arial"/>
                <a:cs typeface="Arial"/>
              </a:rPr>
              <a:t> sein.</a:t>
            </a:r>
          </a:p>
          <a:p>
            <a:pPr marL="285750" indent="-285750">
              <a:buFont typeface="Arial"/>
              <a:buChar char="•"/>
            </a:pPr>
            <a:r>
              <a:rPr lang="en-US" sz="1900" b="1">
                <a:latin typeface="Arial"/>
                <a:cs typeface="Arial"/>
              </a:rPr>
              <a:t>Reason of the requirement:</a:t>
            </a:r>
            <a:r>
              <a:rPr lang="en-US" sz="1900">
                <a:latin typeface="Arial"/>
                <a:cs typeface="Arial"/>
              </a:rPr>
              <a:t> Schutz der Gesundheit und </a:t>
            </a:r>
            <a:r>
              <a:rPr lang="en-US" sz="1900" err="1">
                <a:latin typeface="Arial"/>
                <a:cs typeface="Arial"/>
              </a:rPr>
              <a:t>Einhaltung</a:t>
            </a:r>
            <a:r>
              <a:rPr lang="en-US" sz="1900">
                <a:latin typeface="Arial"/>
                <a:cs typeface="Arial"/>
              </a:rPr>
              <a:t> </a:t>
            </a:r>
            <a:r>
              <a:rPr lang="en-US" sz="1900" err="1">
                <a:latin typeface="Arial"/>
                <a:cs typeface="Arial"/>
              </a:rPr>
              <a:t>regulatorischer</a:t>
            </a:r>
            <a:r>
              <a:rPr lang="en-US" sz="1900">
                <a:latin typeface="Arial"/>
                <a:cs typeface="Arial"/>
              </a:rPr>
              <a:t> </a:t>
            </a:r>
            <a:r>
              <a:rPr lang="en-US" sz="1900" err="1">
                <a:latin typeface="Arial"/>
                <a:cs typeface="Arial"/>
              </a:rPr>
              <a:t>Vorgaben</a:t>
            </a:r>
            <a:r>
              <a:rPr lang="en-US" sz="1900">
                <a:latin typeface="Arial"/>
                <a:cs typeface="Arial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sz="1900" b="1">
                <a:latin typeface="Arial"/>
                <a:cs typeface="Arial"/>
              </a:rPr>
              <a:t>Goal:</a:t>
            </a:r>
            <a:r>
              <a:rPr lang="en-US" sz="1900">
                <a:latin typeface="Arial"/>
                <a:cs typeface="Arial"/>
              </a:rPr>
              <a:t> Kein </a:t>
            </a:r>
            <a:r>
              <a:rPr lang="en-US" sz="1900" err="1">
                <a:latin typeface="Arial"/>
                <a:cs typeface="Arial"/>
              </a:rPr>
              <a:t>Nachweis</a:t>
            </a:r>
            <a:r>
              <a:rPr lang="en-US" sz="1900">
                <a:latin typeface="Arial"/>
                <a:cs typeface="Arial"/>
              </a:rPr>
              <a:t> </a:t>
            </a:r>
            <a:r>
              <a:rPr lang="en-US" sz="1900" err="1">
                <a:latin typeface="Arial"/>
                <a:cs typeface="Arial"/>
              </a:rPr>
              <a:t>schädlicher</a:t>
            </a:r>
            <a:r>
              <a:rPr lang="en-US" sz="1900">
                <a:latin typeface="Arial"/>
                <a:cs typeface="Arial"/>
              </a:rPr>
              <a:t> </a:t>
            </a:r>
            <a:r>
              <a:rPr lang="en-US" sz="1900" err="1">
                <a:latin typeface="Arial"/>
                <a:cs typeface="Arial"/>
              </a:rPr>
              <a:t>Strahlung</a:t>
            </a:r>
            <a:r>
              <a:rPr lang="en-US" sz="1900">
                <a:latin typeface="Arial"/>
                <a:cs typeface="Arial"/>
              </a:rPr>
              <a:t>, </a:t>
            </a:r>
            <a:r>
              <a:rPr lang="en-US" sz="1900" err="1">
                <a:latin typeface="Arial"/>
                <a:cs typeface="Arial"/>
              </a:rPr>
              <a:t>dermatologische</a:t>
            </a:r>
            <a:r>
              <a:rPr lang="en-US" sz="1900">
                <a:latin typeface="Arial"/>
                <a:cs typeface="Arial"/>
              </a:rPr>
              <a:t> Tests </a:t>
            </a:r>
            <a:r>
              <a:rPr lang="en-US" sz="1900" err="1">
                <a:latin typeface="Arial"/>
                <a:cs typeface="Arial"/>
              </a:rPr>
              <a:t>bestanden</a:t>
            </a:r>
            <a:r>
              <a:rPr lang="en-US" sz="1900">
                <a:latin typeface="Arial"/>
                <a:cs typeface="Arial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sz="1900" b="1">
                <a:latin typeface="Arial"/>
                <a:cs typeface="Arial"/>
              </a:rPr>
              <a:t>Priority:</a:t>
            </a:r>
            <a:r>
              <a:rPr lang="en-US" sz="1900">
                <a:latin typeface="Arial"/>
                <a:cs typeface="Arial"/>
              </a:rPr>
              <a:t> Hoch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565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F8F38-55F7-7D19-4227-373B78242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BBCD653-C5C4-AE1C-3827-0827A467AF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1135" y="1371600"/>
            <a:ext cx="3681022" cy="377586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1800">
                <a:latin typeface="Calibri"/>
                <a:ea typeface="Calibri"/>
                <a:cs typeface="Calibri"/>
              </a:rPr>
              <a:t>Erster additiv gefertigter Prototyp für UI/UX Tests</a:t>
            </a:r>
          </a:p>
          <a:p>
            <a:r>
              <a:rPr lang="de-DE" sz="1800">
                <a:latin typeface="Calibri"/>
                <a:ea typeface="Calibri"/>
                <a:cs typeface="Calibri"/>
              </a:rPr>
              <a:t>Zwei </a:t>
            </a:r>
            <a:r>
              <a:rPr lang="de-DE" sz="1800" err="1">
                <a:latin typeface="Calibri"/>
                <a:ea typeface="Calibri"/>
                <a:cs typeface="Calibri"/>
              </a:rPr>
              <a:t>Protypen</a:t>
            </a:r>
            <a:r>
              <a:rPr lang="de-DE" sz="1800">
                <a:latin typeface="Calibri"/>
                <a:ea typeface="Calibri"/>
                <a:cs typeface="Calibri"/>
              </a:rPr>
              <a:t> in Einem zusammengefasst:</a:t>
            </a:r>
          </a:p>
          <a:p>
            <a:pPr lvl="1"/>
            <a:r>
              <a:rPr lang="de-DE">
                <a:latin typeface="Calibri"/>
                <a:ea typeface="Calibri"/>
                <a:cs typeface="Calibri"/>
              </a:rPr>
              <a:t>verschiedenen Knopf-Platzierungen testbar</a:t>
            </a:r>
          </a:p>
          <a:p>
            <a:pPr lvl="1"/>
            <a:r>
              <a:rPr lang="de-DE">
                <a:latin typeface="Calibri"/>
                <a:ea typeface="Calibri"/>
                <a:cs typeface="Calibri"/>
              </a:rPr>
              <a:t>Ressourcen-schonend</a:t>
            </a:r>
          </a:p>
          <a:p>
            <a:r>
              <a:rPr lang="de-DE" sz="1800">
                <a:latin typeface="Calibri"/>
                <a:ea typeface="Calibri"/>
                <a:cs typeface="Calibri"/>
              </a:rPr>
              <a:t>Getestet wird: </a:t>
            </a:r>
          </a:p>
          <a:p>
            <a:pPr lvl="1"/>
            <a:r>
              <a:rPr lang="de-DE">
                <a:latin typeface="Calibri"/>
                <a:ea typeface="Calibri"/>
                <a:cs typeface="Calibri"/>
              </a:rPr>
              <a:t>Knopf-Platzierung</a:t>
            </a:r>
          </a:p>
          <a:p>
            <a:pPr lvl="1"/>
            <a:r>
              <a:rPr lang="de-DE">
                <a:latin typeface="Calibri"/>
                <a:ea typeface="Calibri"/>
                <a:cs typeface="Calibri"/>
              </a:rPr>
              <a:t>Display Interaktion</a:t>
            </a:r>
          </a:p>
          <a:p>
            <a:pPr>
              <a:buFont typeface="Courier New" panose="020B0604020202020204" pitchFamily="34" charset="0"/>
              <a:buChar char="o"/>
            </a:pPr>
            <a:endParaRPr lang="de-DE">
              <a:latin typeface="Calibri"/>
              <a:ea typeface="Calibri"/>
              <a:cs typeface="Calibri"/>
            </a:endParaRPr>
          </a:p>
        </p:txBody>
      </p:sp>
      <p:pic>
        <p:nvPicPr>
          <p:cNvPr id="6" name="Picture 5" descr="A black rectangular object with an object in it&#10;&#10;AI-generated content may be incorrect.">
            <a:extLst>
              <a:ext uri="{FF2B5EF4-FFF2-40B4-BE49-F238E27FC236}">
                <a16:creationId xmlns:a16="http://schemas.microsoft.com/office/drawing/2014/main" id="{977F5FCF-8AF6-E300-B025-9630A98F1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799" y="1374672"/>
            <a:ext cx="3681023" cy="1647258"/>
          </a:xfrm>
          <a:prstGeom prst="rect">
            <a:avLst/>
          </a:prstGeom>
          <a:noFill/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119FF64E-B71F-38F3-58AF-B0CEE1558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</p:spPr>
        <p:txBody>
          <a:bodyPr anchor="ctr">
            <a:normAutofit/>
          </a:bodyPr>
          <a:lstStyle/>
          <a:p>
            <a:r>
              <a:rPr lang="en-US" err="1"/>
              <a:t>Prototyp</a:t>
            </a:r>
            <a:r>
              <a:rPr lang="en-US"/>
              <a:t> Usability Tests</a:t>
            </a:r>
          </a:p>
        </p:txBody>
      </p:sp>
    </p:spTree>
    <p:extLst>
      <p:ext uri="{BB962C8B-B14F-4D97-AF65-F5344CB8AC3E}">
        <p14:creationId xmlns:p14="http://schemas.microsoft.com/office/powerpoint/2010/main" val="3093227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7A3D92D-CAF2-24E7-D920-A53E34D1EF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08358" y="1275916"/>
            <a:ext cx="2948962" cy="3967238"/>
          </a:xfrm>
        </p:spPr>
      </p:pic>
      <p:pic>
        <p:nvPicPr>
          <p:cNvPr id="6" name="Content Placeholder 5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051C2D47-1221-17D7-6F2B-FCB454449D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94525" y="1258518"/>
            <a:ext cx="2937762" cy="396723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5040B29-9595-BE97-9DEA-20A2E969E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Univers"/>
              </a:rPr>
              <a:t>Usability </a:t>
            </a:r>
            <a:r>
              <a:rPr lang="en-US" err="1">
                <a:latin typeface="Univers"/>
              </a:rPr>
              <a:t>Testbögen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3751854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2F31C-E1F3-8F4F-9EFF-0F823B872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199AA19-0CE6-7B5F-1138-7DA7FE039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</p:spPr>
        <p:txBody>
          <a:bodyPr/>
          <a:lstStyle/>
          <a:p>
            <a:r>
              <a:rPr lang="en-US">
                <a:latin typeface="Univers"/>
              </a:rPr>
              <a:t>Usability Tests</a:t>
            </a:r>
            <a:endParaRPr lang="en-US"/>
          </a:p>
        </p:txBody>
      </p:sp>
      <p:pic>
        <p:nvPicPr>
          <p:cNvPr id="5" name="Content Placeholder 4" descr="A person holding a black rectangular object with screws&#10;&#10;AI-generated content may be incorrect.">
            <a:extLst>
              <a:ext uri="{FF2B5EF4-FFF2-40B4-BE49-F238E27FC236}">
                <a16:creationId xmlns:a16="http://schemas.microsoft.com/office/drawing/2014/main" id="{13635FD8-334E-0541-C0A8-64D0CB18A6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3330"/>
          <a:stretch/>
        </p:blipFill>
        <p:spPr>
          <a:xfrm>
            <a:off x="6565557" y="3001703"/>
            <a:ext cx="2339810" cy="2032280"/>
          </a:xfrm>
        </p:spPr>
      </p:pic>
      <p:pic>
        <p:nvPicPr>
          <p:cNvPr id="6" name="Picture 5" descr="A hand holding a black rectangular object with screws&#10;&#10;AI-generated content may be incorrect.">
            <a:extLst>
              <a:ext uri="{FF2B5EF4-FFF2-40B4-BE49-F238E27FC236}">
                <a16:creationId xmlns:a16="http://schemas.microsoft.com/office/drawing/2014/main" id="{F24315EF-49E3-C72F-2B2A-D0DCB60307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932"/>
          <a:stretch/>
        </p:blipFill>
        <p:spPr>
          <a:xfrm>
            <a:off x="3814119" y="3018425"/>
            <a:ext cx="2559829" cy="2025639"/>
          </a:xfrm>
          <a:prstGeom prst="rect">
            <a:avLst/>
          </a:prstGeom>
        </p:spPr>
      </p:pic>
      <p:pic>
        <p:nvPicPr>
          <p:cNvPr id="17" name="Picture 16" descr="A person looking at a piece of paper&#10;&#10;AI-generated content may be incorrect.">
            <a:extLst>
              <a:ext uri="{FF2B5EF4-FFF2-40B4-BE49-F238E27FC236}">
                <a16:creationId xmlns:a16="http://schemas.microsoft.com/office/drawing/2014/main" id="{957233BA-36A4-563D-2B66-E083EE752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43" y="3018425"/>
            <a:ext cx="2688389" cy="201808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5CF7498-105E-222F-B448-4902570DFBCB}"/>
              </a:ext>
            </a:extLst>
          </p:cNvPr>
          <p:cNvCxnSpPr>
            <a:cxnSpLocks/>
          </p:cNvCxnSpPr>
          <p:nvPr/>
        </p:nvCxnSpPr>
        <p:spPr>
          <a:xfrm>
            <a:off x="3622510" y="1334530"/>
            <a:ext cx="0" cy="3893291"/>
          </a:xfrm>
          <a:prstGeom prst="straightConnector1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B1E376B-E2BA-92E8-56B1-06B4BCFF846C}"/>
              </a:ext>
            </a:extLst>
          </p:cNvPr>
          <p:cNvSpPr txBox="1"/>
          <p:nvPr/>
        </p:nvSpPr>
        <p:spPr>
          <a:xfrm>
            <a:off x="698297" y="1419871"/>
            <a:ext cx="27000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1800">
                <a:cs typeface="Arial"/>
              </a:rPr>
              <a:t>Display-</a:t>
            </a:r>
            <a:r>
              <a:rPr lang="en-US" sz="1800" err="1">
                <a:cs typeface="Arial"/>
              </a:rPr>
              <a:t>Interaktion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E7E74E-EDDC-F3FB-A094-08A4B9F80289}"/>
              </a:ext>
            </a:extLst>
          </p:cNvPr>
          <p:cNvSpPr txBox="1"/>
          <p:nvPr/>
        </p:nvSpPr>
        <p:spPr>
          <a:xfrm>
            <a:off x="4026734" y="1425630"/>
            <a:ext cx="463203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1800">
                <a:cs typeface="Arial"/>
              </a:rPr>
              <a:t>Knopf-</a:t>
            </a:r>
            <a:r>
              <a:rPr lang="en-US" sz="1800" err="1">
                <a:cs typeface="Arial"/>
              </a:rPr>
              <a:t>Platzierung</a:t>
            </a:r>
            <a:endParaRPr lang="en-US" sz="1800">
              <a:cs typeface="Arial"/>
            </a:endParaRPr>
          </a:p>
          <a:p>
            <a:pPr marL="356235" lvl="1"/>
            <a:endParaRPr lang="en-US" sz="18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1641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84FC2-6906-3979-E705-39BFBB747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AF9B71A-261A-63F4-7A52-B26A9A848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</p:spPr>
        <p:txBody>
          <a:bodyPr/>
          <a:lstStyle/>
          <a:p>
            <a:r>
              <a:rPr lang="en-US">
                <a:latin typeface="Univers"/>
              </a:rPr>
              <a:t>Usability Tests</a:t>
            </a:r>
            <a:endParaRPr lang="en-US"/>
          </a:p>
        </p:txBody>
      </p:sp>
      <p:pic>
        <p:nvPicPr>
          <p:cNvPr id="17" name="Picture 16" descr="A person looking at a piece of paper&#10;&#10;AI-generated content may be incorrect.">
            <a:extLst>
              <a:ext uri="{FF2B5EF4-FFF2-40B4-BE49-F238E27FC236}">
                <a16:creationId xmlns:a16="http://schemas.microsoft.com/office/drawing/2014/main" id="{22E30023-1D54-8F41-39B5-9BD8D36CA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153" y="352972"/>
            <a:ext cx="2426729" cy="182166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AB83767-1365-5AB1-158F-C86B68AA0161}"/>
              </a:ext>
            </a:extLst>
          </p:cNvPr>
          <p:cNvSpPr txBox="1"/>
          <p:nvPr/>
        </p:nvSpPr>
        <p:spPr>
          <a:xfrm>
            <a:off x="698297" y="1419871"/>
            <a:ext cx="27000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1800">
                <a:cs typeface="Arial"/>
              </a:rPr>
              <a:t>Display-</a:t>
            </a:r>
            <a:r>
              <a:rPr lang="en-US" sz="1800" err="1">
                <a:cs typeface="Arial"/>
              </a:rPr>
              <a:t>Interaktion</a:t>
            </a:r>
          </a:p>
        </p:txBody>
      </p:sp>
      <p:pic>
        <p:nvPicPr>
          <p:cNvPr id="4" name="Grafik 3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574FE002-32B0-64E3-1286-019449B3F8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35" y="2501149"/>
            <a:ext cx="5082400" cy="248125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7A33B39-1E2B-6A2B-2864-BBC5DD0AA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153" y="3540365"/>
            <a:ext cx="3135025" cy="137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046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DB314C4-0EA8-C41B-2696-E788247CB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135" y="1371600"/>
            <a:ext cx="7548486" cy="3775869"/>
          </a:xfrm>
        </p:spPr>
        <p:txBody>
          <a:bodyPr>
            <a:normAutofit/>
          </a:bodyPr>
          <a:lstStyle/>
          <a:p>
            <a:r>
              <a:rPr lang="de-DE"/>
              <a:t>Markt und Zielgruppenanalyse</a:t>
            </a:r>
          </a:p>
          <a:p>
            <a:r>
              <a:rPr lang="de-DE" err="1"/>
              <a:t>Risikomanagment</a:t>
            </a:r>
            <a:endParaRPr lang="de-DE"/>
          </a:p>
          <a:p>
            <a:r>
              <a:rPr lang="de-DE" err="1"/>
              <a:t>Requirements</a:t>
            </a:r>
            <a:r>
              <a:rPr lang="de-DE"/>
              <a:t> </a:t>
            </a:r>
          </a:p>
          <a:p>
            <a:r>
              <a:rPr lang="de-DE" err="1"/>
              <a:t>Usabitity</a:t>
            </a:r>
            <a:r>
              <a:rPr lang="de-DE"/>
              <a:t> Test</a:t>
            </a:r>
          </a:p>
          <a:p>
            <a:r>
              <a:rPr lang="de-DE"/>
              <a:t>Erkenntnisse für den neuen Prototypen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545258F-75AE-6EBB-CF35-395EB8793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</p:spPr>
        <p:txBody>
          <a:bodyPr anchor="ctr">
            <a:normAutofit/>
          </a:bodyPr>
          <a:lstStyle/>
          <a:p>
            <a:r>
              <a:rPr lang="de-DE"/>
              <a:t>Gliederung</a:t>
            </a:r>
          </a:p>
        </p:txBody>
      </p:sp>
    </p:spTree>
    <p:extLst>
      <p:ext uri="{BB962C8B-B14F-4D97-AF65-F5344CB8AC3E}">
        <p14:creationId xmlns:p14="http://schemas.microsoft.com/office/powerpoint/2010/main" val="4131516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E754E-A7E6-4C71-2A7F-14E9123DF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9C607-D5D6-6FC6-A221-4966D67B5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</p:spPr>
        <p:txBody>
          <a:bodyPr/>
          <a:lstStyle/>
          <a:p>
            <a:r>
              <a:rPr lang="en-US">
                <a:latin typeface="Univers"/>
              </a:rPr>
              <a:t>Usability Tests</a:t>
            </a:r>
            <a:endParaRPr lang="en-US"/>
          </a:p>
        </p:txBody>
      </p:sp>
      <p:pic>
        <p:nvPicPr>
          <p:cNvPr id="5" name="Content Placeholder 4" descr="A person holding a black rectangular object with screws&#10;&#10;AI-generated content may be incorrect.">
            <a:extLst>
              <a:ext uri="{FF2B5EF4-FFF2-40B4-BE49-F238E27FC236}">
                <a16:creationId xmlns:a16="http://schemas.microsoft.com/office/drawing/2014/main" id="{4FF3C5B8-2B3C-BB47-3106-08425B2EA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3330"/>
          <a:stretch/>
        </p:blipFill>
        <p:spPr>
          <a:xfrm>
            <a:off x="6565557" y="3001703"/>
            <a:ext cx="2339810" cy="2032280"/>
          </a:xfrm>
        </p:spPr>
      </p:pic>
      <p:pic>
        <p:nvPicPr>
          <p:cNvPr id="6" name="Picture 5" descr="A hand holding a black rectangular object with screws&#10;&#10;AI-generated content may be incorrect.">
            <a:extLst>
              <a:ext uri="{FF2B5EF4-FFF2-40B4-BE49-F238E27FC236}">
                <a16:creationId xmlns:a16="http://schemas.microsoft.com/office/drawing/2014/main" id="{3274839D-3733-F06F-992D-905DAFC781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932"/>
          <a:stretch/>
        </p:blipFill>
        <p:spPr>
          <a:xfrm>
            <a:off x="3814119" y="3018425"/>
            <a:ext cx="2559829" cy="2025639"/>
          </a:xfrm>
          <a:prstGeom prst="rect">
            <a:avLst/>
          </a:prstGeom>
        </p:spPr>
      </p:pic>
      <p:pic>
        <p:nvPicPr>
          <p:cNvPr id="17" name="Picture 16" descr="A person looking at a piece of paper&#10;&#10;AI-generated content may be incorrect.">
            <a:extLst>
              <a:ext uri="{FF2B5EF4-FFF2-40B4-BE49-F238E27FC236}">
                <a16:creationId xmlns:a16="http://schemas.microsoft.com/office/drawing/2014/main" id="{891E6E13-7E3C-18EA-B1B8-9FE53B286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43" y="3018425"/>
            <a:ext cx="2688389" cy="201808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8582534-3667-FEAB-7E4D-7F1E825D5E16}"/>
              </a:ext>
            </a:extLst>
          </p:cNvPr>
          <p:cNvCxnSpPr>
            <a:cxnSpLocks/>
          </p:cNvCxnSpPr>
          <p:nvPr/>
        </p:nvCxnSpPr>
        <p:spPr>
          <a:xfrm>
            <a:off x="3622510" y="1334530"/>
            <a:ext cx="0" cy="3893291"/>
          </a:xfrm>
          <a:prstGeom prst="straightConnector1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302993D-037B-2251-1F07-10B47C81D23A}"/>
              </a:ext>
            </a:extLst>
          </p:cNvPr>
          <p:cNvSpPr txBox="1"/>
          <p:nvPr/>
        </p:nvSpPr>
        <p:spPr>
          <a:xfrm>
            <a:off x="698297" y="1419871"/>
            <a:ext cx="27000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1800">
                <a:cs typeface="Arial"/>
              </a:rPr>
              <a:t>Display-</a:t>
            </a:r>
            <a:r>
              <a:rPr lang="en-US" sz="1800" err="1">
                <a:cs typeface="Arial"/>
              </a:rPr>
              <a:t>Interaktion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E6B556-831D-37D3-BAA0-DA9D2D105569}"/>
              </a:ext>
            </a:extLst>
          </p:cNvPr>
          <p:cNvSpPr txBox="1"/>
          <p:nvPr/>
        </p:nvSpPr>
        <p:spPr>
          <a:xfrm>
            <a:off x="4026734" y="1425630"/>
            <a:ext cx="463203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1800">
                <a:cs typeface="Arial"/>
              </a:rPr>
              <a:t>Knopf-</a:t>
            </a:r>
            <a:r>
              <a:rPr lang="en-US" sz="1800" err="1">
                <a:cs typeface="Arial"/>
              </a:rPr>
              <a:t>Platzierung</a:t>
            </a:r>
            <a:endParaRPr lang="en-US" sz="1800">
              <a:cs typeface="Arial"/>
            </a:endParaRPr>
          </a:p>
          <a:p>
            <a:pPr marL="356235" lvl="1"/>
            <a:endParaRPr lang="en-US" sz="18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3042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1415A-CEC2-487A-4A6D-8234153A4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9172BF6-B5BB-EA74-5ECB-F41B83F6F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</p:spPr>
        <p:txBody>
          <a:bodyPr/>
          <a:lstStyle/>
          <a:p>
            <a:r>
              <a:rPr lang="en-US">
                <a:latin typeface="Univers"/>
              </a:rPr>
              <a:t>Usability Tests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ADECD0-62DF-71CD-F54E-539E54CFF143}"/>
              </a:ext>
            </a:extLst>
          </p:cNvPr>
          <p:cNvSpPr txBox="1"/>
          <p:nvPr/>
        </p:nvSpPr>
        <p:spPr>
          <a:xfrm>
            <a:off x="698297" y="1419871"/>
            <a:ext cx="27000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1800">
                <a:cs typeface="Arial"/>
              </a:rPr>
              <a:t>Knopf-</a:t>
            </a:r>
            <a:r>
              <a:rPr lang="en-US" sz="1800" err="1">
                <a:cs typeface="Arial"/>
              </a:rPr>
              <a:t>Platzierung</a:t>
            </a:r>
            <a:endParaRPr lang="en-US" sz="1800">
              <a:cs typeface="Arial"/>
            </a:endParaRPr>
          </a:p>
        </p:txBody>
      </p:sp>
      <p:pic>
        <p:nvPicPr>
          <p:cNvPr id="2" name="Content Placeholder 4" descr="A person holding a black rectangular object with screws&#10;&#10;AI-generated content may be incorrect.">
            <a:extLst>
              <a:ext uri="{FF2B5EF4-FFF2-40B4-BE49-F238E27FC236}">
                <a16:creationId xmlns:a16="http://schemas.microsoft.com/office/drawing/2014/main" id="{4AE45849-CB68-2B84-D7F6-757DC04F0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3434" y="383985"/>
            <a:ext cx="2337496" cy="1759638"/>
          </a:xfrm>
        </p:spPr>
      </p:pic>
      <p:pic>
        <p:nvPicPr>
          <p:cNvPr id="3" name="Grafik 2" descr="Ein Bild, das Text, Diagramm, Screenshot, Zahl enthält.&#10;&#10;KI-generierte Inhalte können fehlerhaft sein.">
            <a:extLst>
              <a:ext uri="{FF2B5EF4-FFF2-40B4-BE49-F238E27FC236}">
                <a16:creationId xmlns:a16="http://schemas.microsoft.com/office/drawing/2014/main" id="{DFDD7633-3EDE-69DB-FE83-454693B6A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72" y="2234808"/>
            <a:ext cx="5986025" cy="29930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782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5D1B0-AF8A-A6DA-5A62-CE033FD17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7D82776-A6F1-CF7C-D070-63C3D96AC9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1135" y="1423791"/>
            <a:ext cx="5386277" cy="37236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1800" b="1">
                <a:latin typeface="Arial"/>
                <a:cs typeface="Arial"/>
              </a:rPr>
              <a:t>Ergonomie &amp; Griff</a:t>
            </a:r>
            <a:endParaRPr lang="en-US" sz="1800">
              <a:latin typeface="Arial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de-DE" sz="1600">
                <a:latin typeface="Arial"/>
                <a:ea typeface="Calibri"/>
                <a:cs typeface="Calibri"/>
              </a:rPr>
              <a:t>Ergonomischer Griff mit vier Fingermulden bleibt erhalten</a:t>
            </a:r>
            <a:endParaRPr lang="de-DE" sz="1600">
              <a:latin typeface="Arial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de-DE" sz="1600">
                <a:latin typeface="Arial"/>
                <a:ea typeface="Calibri"/>
                <a:cs typeface="Calibri"/>
              </a:rPr>
              <a:t>Maße basieren auf Handdaten → komfortable Nutzung</a:t>
            </a:r>
            <a:endParaRPr lang="de-DE" sz="1600">
              <a:latin typeface="Arial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de-DE" sz="1600">
                <a:latin typeface="Arial"/>
                <a:ea typeface="Calibri"/>
                <a:cs typeface="Calibri"/>
              </a:rPr>
              <a:t>Griff gekürzt → besser für kleinere Hände</a:t>
            </a:r>
            <a:endParaRPr lang="de-DE" sz="1600">
              <a:latin typeface="Arial"/>
              <a:cs typeface="Arial"/>
            </a:endParaRPr>
          </a:p>
          <a:p>
            <a:r>
              <a:rPr lang="de-DE" b="1">
                <a:latin typeface="Univers Medium"/>
              </a:rPr>
              <a:t>Tastenbedienung</a:t>
            </a:r>
            <a:endParaRPr lang="de-DE" sz="1800">
              <a:latin typeface="Univers Medium"/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de-DE" sz="1600">
                <a:latin typeface="Arial"/>
                <a:ea typeface="Calibri"/>
                <a:cs typeface="Calibri"/>
              </a:rPr>
              <a:t>Knöpfe neu positioniert → gut mit Daumen erreichbar</a:t>
            </a:r>
            <a:endParaRPr lang="de-DE" sz="1600">
              <a:latin typeface="Arial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de-DE" sz="1600">
                <a:latin typeface="Arial"/>
                <a:ea typeface="Calibri"/>
                <a:cs typeface="Calibri"/>
              </a:rPr>
              <a:t>„Zurück“-Taste mit Doppelfunktion (kurz: Zurück / lang: Aus) → Hinweis auf Display: </a:t>
            </a:r>
            <a:r>
              <a:rPr lang="de-DE" sz="1600" i="1">
                <a:latin typeface="Arial"/>
                <a:ea typeface="Calibri"/>
                <a:cs typeface="Calibri"/>
              </a:rPr>
              <a:t>„Zum Ausschalten 3 Sekunden gedrückt halten“</a:t>
            </a:r>
            <a:endParaRPr lang="de-DE">
              <a:latin typeface="Arial"/>
              <a:cs typeface="Arial"/>
            </a:endParaRPr>
          </a:p>
          <a:p>
            <a:endParaRPr lang="de-DE" sz="1800">
              <a:latin typeface="Arial"/>
              <a:ea typeface="Calibri"/>
              <a:cs typeface="Calibri"/>
            </a:endParaRPr>
          </a:p>
          <a:p>
            <a:endParaRPr lang="de-DE">
              <a:latin typeface="Calibri"/>
              <a:ea typeface="Calibri"/>
              <a:cs typeface="Calibri"/>
            </a:endParaRPr>
          </a:p>
          <a:p>
            <a:endParaRPr lang="de-DE">
              <a:latin typeface="Calibri"/>
              <a:ea typeface="Calibri"/>
              <a:cs typeface="Calibri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E782AFF-2E3D-3EED-1F9E-0AB5F2E23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</p:spPr>
        <p:txBody>
          <a:bodyPr anchor="ctr">
            <a:normAutofit/>
          </a:bodyPr>
          <a:lstStyle/>
          <a:p>
            <a:r>
              <a:rPr lang="en-US">
                <a:latin typeface="Univers"/>
              </a:rPr>
              <a:t>Usability Tests Learnings</a:t>
            </a:r>
          </a:p>
        </p:txBody>
      </p:sp>
      <p:pic>
        <p:nvPicPr>
          <p:cNvPr id="4" name="Picture 3" descr="A white hammer on a piece of paper&#10;&#10;AI-generated content may be incorrect.">
            <a:extLst>
              <a:ext uri="{FF2B5EF4-FFF2-40B4-BE49-F238E27FC236}">
                <a16:creationId xmlns:a16="http://schemas.microsoft.com/office/drawing/2014/main" id="{2E0B0F0E-1B56-D2D3-E339-3560194AC1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802" t="11702" r="15989" b="18659"/>
          <a:stretch>
            <a:fillRect/>
          </a:stretch>
        </p:blipFill>
        <p:spPr>
          <a:xfrm>
            <a:off x="6050868" y="965548"/>
            <a:ext cx="2766696" cy="218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80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5D362-4392-FD49-9C38-CD5889846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0C7CDDA-9611-84F3-EC8F-4C7307B785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1135" y="1423791"/>
            <a:ext cx="5386277" cy="37236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b="1">
                <a:latin typeface="Arial"/>
                <a:cs typeface="Arial"/>
              </a:rPr>
              <a:t>Display &amp; Benutzeroberfläche</a:t>
            </a:r>
            <a:endParaRPr lang="en-US" sz="1800" b="1">
              <a:latin typeface="Arial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de-DE">
                <a:latin typeface="Arial"/>
                <a:ea typeface="Calibri"/>
                <a:cs typeface="Calibri"/>
              </a:rPr>
              <a:t>Abgeschrägte Displayfläche überarbeitet → kompakter &amp; platzsparender</a:t>
            </a:r>
            <a:endParaRPr lang="de-DE">
              <a:latin typeface="Arial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de-DE">
                <a:latin typeface="Arial"/>
                <a:ea typeface="Calibri"/>
                <a:cs typeface="Calibri"/>
              </a:rPr>
              <a:t>Genügend Platz für Bildschirmmodul bleibt erhalten</a:t>
            </a:r>
            <a:endParaRPr lang="de-DE">
              <a:latin typeface="Arial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de-DE">
                <a:latin typeface="Arial"/>
                <a:ea typeface="Calibri"/>
                <a:cs typeface="Calibri"/>
              </a:rPr>
              <a:t>UI-Test zeigte anfängliche Verwirrung bzgl. Bedienart (Touch vs. Tasten)</a:t>
            </a:r>
            <a:endParaRPr lang="de-DE">
              <a:latin typeface="Arial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de-DE">
                <a:latin typeface="Arial"/>
                <a:ea typeface="Calibri"/>
                <a:cs typeface="Calibri"/>
              </a:rPr>
              <a:t>Lösung: Bei jeder Aktion erscheint ein Symbol des zugehörigen Knopfs</a:t>
            </a:r>
            <a:br>
              <a:rPr lang="de-DE">
                <a:latin typeface="Arial"/>
                <a:ea typeface="Calibri"/>
                <a:cs typeface="Calibri"/>
              </a:rPr>
            </a:br>
            <a:r>
              <a:rPr lang="de-DE">
                <a:latin typeface="Arial"/>
                <a:ea typeface="Calibri"/>
                <a:cs typeface="Calibri"/>
              </a:rPr>
              <a:t> → klare Rückmeldung zur Bedienung</a:t>
            </a:r>
            <a:endParaRPr lang="de-DE">
              <a:latin typeface="Arial"/>
            </a:endParaRPr>
          </a:p>
          <a:p>
            <a:endParaRPr lang="de-DE" b="1">
              <a:latin typeface="Arial"/>
              <a:cs typeface="Arial"/>
            </a:endParaRPr>
          </a:p>
          <a:p>
            <a:endParaRPr lang="de-DE" sz="1800">
              <a:latin typeface="Arial"/>
              <a:ea typeface="Calibri"/>
              <a:cs typeface="Calibri"/>
            </a:endParaRPr>
          </a:p>
          <a:p>
            <a:endParaRPr lang="de-DE">
              <a:latin typeface="Calibri"/>
              <a:ea typeface="Calibri"/>
              <a:cs typeface="Calibri"/>
            </a:endParaRPr>
          </a:p>
          <a:p>
            <a:endParaRPr lang="de-DE">
              <a:latin typeface="Calibri"/>
              <a:ea typeface="Calibri"/>
              <a:cs typeface="Calibri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46FC4A7-8655-E885-F9A1-892846E08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</p:spPr>
        <p:txBody>
          <a:bodyPr anchor="ctr">
            <a:normAutofit/>
          </a:bodyPr>
          <a:lstStyle/>
          <a:p>
            <a:r>
              <a:rPr lang="en-US">
                <a:latin typeface="Univers"/>
              </a:rPr>
              <a:t>Usability Tests Learnings</a:t>
            </a:r>
          </a:p>
        </p:txBody>
      </p:sp>
      <p:pic>
        <p:nvPicPr>
          <p:cNvPr id="5" name="Picture 4" descr="A blue ink drawing on a white paper&#10;&#10;AI-generated content may be incorrect.">
            <a:extLst>
              <a:ext uri="{FF2B5EF4-FFF2-40B4-BE49-F238E27FC236}">
                <a16:creationId xmlns:a16="http://schemas.microsoft.com/office/drawing/2014/main" id="{D07F9EBC-1F73-1E89-517D-55F3DF6C5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667" y="1054296"/>
            <a:ext cx="3163588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77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39FEB-20F4-F133-025D-3B58920C6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72B4D-14B2-29C5-43E6-ABF42187C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Univers"/>
              </a:rPr>
              <a:t>Summativer</a:t>
            </a:r>
            <a:r>
              <a:rPr lang="en-US">
                <a:latin typeface="Univers"/>
              </a:rPr>
              <a:t> Testplan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BE8F3-5569-B1CE-16E8-E6CC3D259691}"/>
              </a:ext>
            </a:extLst>
          </p:cNvPr>
          <p:cNvSpPr txBox="1"/>
          <p:nvPr/>
        </p:nvSpPr>
        <p:spPr>
          <a:xfrm>
            <a:off x="454323" y="3602887"/>
            <a:ext cx="5377916" cy="15531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2AD65A2-1445-A836-5280-6233DC256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135" y="1423791"/>
            <a:ext cx="5016705" cy="37323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Arial"/>
                <a:cs typeface="Arial"/>
              </a:rPr>
              <a:t>Überprüfung der </a:t>
            </a:r>
            <a:r>
              <a:rPr lang="en-US" err="1">
                <a:latin typeface="Arial"/>
                <a:cs typeface="Arial"/>
              </a:rPr>
              <a:t>Gebrauchstauglichkeit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im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realen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Anwendungskontext</a:t>
            </a:r>
            <a:endParaRPr lang="en-US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err="1">
                <a:latin typeface="Arial"/>
                <a:cs typeface="Arial"/>
              </a:rPr>
              <a:t>Sicherstellen</a:t>
            </a:r>
            <a:r>
              <a:rPr lang="en-US">
                <a:latin typeface="Arial"/>
                <a:cs typeface="Arial"/>
              </a:rPr>
              <a:t>, </a:t>
            </a:r>
            <a:r>
              <a:rPr lang="en-US" err="1">
                <a:latin typeface="Arial"/>
                <a:cs typeface="Arial"/>
              </a:rPr>
              <a:t>dass</a:t>
            </a:r>
            <a:r>
              <a:rPr lang="en-US">
                <a:latin typeface="Arial"/>
                <a:cs typeface="Arial"/>
              </a:rPr>
              <a:t> das </a:t>
            </a:r>
            <a:r>
              <a:rPr lang="en-US" err="1">
                <a:latin typeface="Arial"/>
                <a:cs typeface="Arial"/>
              </a:rPr>
              <a:t>Gerät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intuitiv</a:t>
            </a:r>
            <a:r>
              <a:rPr lang="en-US">
                <a:latin typeface="Arial"/>
                <a:cs typeface="Arial"/>
              </a:rPr>
              <a:t>, </a:t>
            </a:r>
            <a:r>
              <a:rPr lang="en-US" err="1">
                <a:latin typeface="Arial"/>
                <a:cs typeface="Arial"/>
              </a:rPr>
              <a:t>sicher</a:t>
            </a:r>
            <a:r>
              <a:rPr lang="en-US">
                <a:latin typeface="Arial"/>
                <a:cs typeface="Arial"/>
              </a:rPr>
              <a:t> und </a:t>
            </a:r>
            <a:r>
              <a:rPr lang="en-US" err="1">
                <a:latin typeface="Arial"/>
                <a:cs typeface="Arial"/>
              </a:rPr>
              <a:t>effektiv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nutzbar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ist</a:t>
            </a:r>
            <a:endParaRPr lang="en-US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err="1">
                <a:latin typeface="Arial"/>
                <a:cs typeface="Arial"/>
              </a:rPr>
              <a:t>Rückmeldung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direkt</a:t>
            </a:r>
            <a:r>
              <a:rPr lang="en-US">
                <a:latin typeface="Arial"/>
                <a:cs typeface="Arial"/>
              </a:rPr>
              <a:t> von </a:t>
            </a:r>
            <a:r>
              <a:rPr lang="en-US" err="1">
                <a:latin typeface="Arial"/>
                <a:cs typeface="Arial"/>
              </a:rPr>
              <a:t>Nutzer</a:t>
            </a:r>
            <a:r>
              <a:rPr lang="en-US" i="1" err="1">
                <a:latin typeface="Arial"/>
                <a:cs typeface="Arial"/>
              </a:rPr>
              <a:t>innen</a:t>
            </a:r>
            <a:r>
              <a:rPr lang="en-US" i="1">
                <a:latin typeface="Arial"/>
                <a:cs typeface="Arial"/>
              </a:rPr>
              <a:t> </a:t>
            </a:r>
            <a:r>
              <a:rPr lang="en-US" i="1" err="1">
                <a:latin typeface="Arial"/>
                <a:cs typeface="Arial"/>
              </a:rPr>
              <a:t>mit</a:t>
            </a:r>
            <a:r>
              <a:rPr lang="en-US" i="1">
                <a:latin typeface="Arial"/>
                <a:cs typeface="Arial"/>
              </a:rPr>
              <a:t> </a:t>
            </a:r>
            <a:r>
              <a:rPr lang="en-US" i="1" err="1">
                <a:latin typeface="Arial"/>
                <a:cs typeface="Arial"/>
              </a:rPr>
              <a:t>echtem</a:t>
            </a:r>
            <a:r>
              <a:rPr lang="en-US" i="1">
                <a:latin typeface="Arial"/>
                <a:cs typeface="Arial"/>
              </a:rPr>
              <a:t> </a:t>
            </a:r>
            <a:r>
              <a:rPr lang="en-US" i="1" err="1">
                <a:latin typeface="Arial"/>
                <a:cs typeface="Arial"/>
              </a:rPr>
              <a:t>Anwendungsinteresse</a:t>
            </a:r>
            <a:r>
              <a:rPr lang="en-US" i="1">
                <a:latin typeface="Arial"/>
                <a:cs typeface="Arial"/>
              </a:rPr>
              <a:t> (z. B. Patient*</a:t>
            </a:r>
            <a:r>
              <a:rPr lang="en-US" err="1">
                <a:latin typeface="Arial"/>
                <a:cs typeface="Arial"/>
              </a:rPr>
              <a:t>innen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mit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implantiertem</a:t>
            </a:r>
            <a:r>
              <a:rPr lang="en-US">
                <a:latin typeface="Arial"/>
                <a:cs typeface="Arial"/>
              </a:rPr>
              <a:t> Chip)</a:t>
            </a:r>
          </a:p>
          <a:p>
            <a:endParaRPr lang="en-US"/>
          </a:p>
        </p:txBody>
      </p:sp>
      <p:pic>
        <p:nvPicPr>
          <p:cNvPr id="3" name="Picture 2" descr="A person holding a device on his chest&#10;&#10;AI-generated content may be incorrect.">
            <a:extLst>
              <a:ext uri="{FF2B5EF4-FFF2-40B4-BE49-F238E27FC236}">
                <a16:creationId xmlns:a16="http://schemas.microsoft.com/office/drawing/2014/main" id="{062FED03-7835-4E8A-1D66-8A1A8FFF5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878" y="1264607"/>
            <a:ext cx="3369620" cy="22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41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8FE40D94-16E4-6529-D263-DD319DD68F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1135" y="1371600"/>
            <a:ext cx="3681022" cy="3775869"/>
          </a:xfrm>
        </p:spPr>
        <p:txBody>
          <a:bodyPr>
            <a:normAutofit/>
          </a:bodyPr>
          <a:lstStyle/>
          <a:p>
            <a:r>
              <a:rPr lang="en-US" b="1" err="1"/>
              <a:t>Nächste</a:t>
            </a:r>
            <a:r>
              <a:rPr lang="en-US" b="1"/>
              <a:t> </a:t>
            </a:r>
            <a:r>
              <a:rPr lang="en-US" b="1" err="1"/>
              <a:t>Sketche</a:t>
            </a:r>
            <a:r>
              <a:rPr lang="en-US" b="1"/>
              <a:t>:</a:t>
            </a:r>
          </a:p>
          <a:p>
            <a:pPr lvl="1"/>
            <a:r>
              <a:rPr lang="en-US" err="1"/>
              <a:t>Bildschirm</a:t>
            </a:r>
            <a:r>
              <a:rPr lang="en-US"/>
              <a:t> und </a:t>
            </a:r>
            <a:r>
              <a:rPr lang="en-US" err="1"/>
              <a:t>Ergonomie</a:t>
            </a:r>
            <a:r>
              <a:rPr lang="en-US"/>
              <a:t> Einheit </a:t>
            </a:r>
            <a:r>
              <a:rPr lang="en-US" err="1"/>
              <a:t>getrennt</a:t>
            </a:r>
            <a:endParaRPr lang="en-US"/>
          </a:p>
          <a:p>
            <a:pPr lvl="1"/>
            <a:r>
              <a:rPr lang="en-US"/>
              <a:t>Knopf </a:t>
            </a:r>
            <a:r>
              <a:rPr lang="en-US" err="1"/>
              <a:t>Bedienung</a:t>
            </a:r>
            <a:endParaRPr lang="en-US"/>
          </a:p>
          <a:p>
            <a:pPr lvl="1"/>
            <a:r>
              <a:rPr lang="en-US" err="1"/>
              <a:t>Einfluss</a:t>
            </a:r>
            <a:r>
              <a:rPr lang="en-US"/>
              <a:t> von Test Learnings </a:t>
            </a:r>
          </a:p>
          <a:p>
            <a:pPr marL="342900" lvl="1" indent="0">
              <a:buNone/>
            </a:pPr>
            <a:r>
              <a:rPr lang="en-US">
                <a:sym typeface="Wingdings" panose="05000000000000000000" pitchFamily="2" charset="2"/>
              </a:rPr>
              <a:t>     </a:t>
            </a:r>
            <a:r>
              <a:rPr lang="en-US" err="1">
                <a:sym typeface="Wingdings" panose="05000000000000000000" pitchFamily="2" charset="2"/>
              </a:rPr>
              <a:t>vor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allem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Produkt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Maße</a:t>
            </a:r>
            <a:endParaRPr lang="en-US"/>
          </a:p>
        </p:txBody>
      </p:sp>
      <p:pic>
        <p:nvPicPr>
          <p:cNvPr id="5" name="Inhaltsplatzhalter 4" descr="Ein Bild, das Text, Papier, Handschrift, Notebook Notizbuch enthält.&#10;&#10;KI-generierte Inhalte können fehlerhaft sein.">
            <a:extLst>
              <a:ext uri="{FF2B5EF4-FFF2-40B4-BE49-F238E27FC236}">
                <a16:creationId xmlns:a16="http://schemas.microsoft.com/office/drawing/2014/main" id="{E2BBDAD4-D53D-0313-AE49-EF8A1AE491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/>
        </p:blipFill>
        <p:spPr>
          <a:xfrm>
            <a:off x="4943158" y="1028052"/>
            <a:ext cx="3089562" cy="4119417"/>
          </a:xfrm>
          <a:noFill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47EF100-3A8E-EB0B-86E5-3DCE85CF5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</p:spPr>
        <p:txBody>
          <a:bodyPr anchor="ctr">
            <a:normAutofit/>
          </a:bodyPr>
          <a:lstStyle/>
          <a:p>
            <a:r>
              <a:rPr lang="de-DE"/>
              <a:t>Finaler Prototyp</a:t>
            </a:r>
          </a:p>
        </p:txBody>
      </p:sp>
    </p:spTree>
    <p:extLst>
      <p:ext uri="{BB962C8B-B14F-4D97-AF65-F5344CB8AC3E}">
        <p14:creationId xmlns:p14="http://schemas.microsoft.com/office/powerpoint/2010/main" val="915004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1A7AEE-DDD3-EC57-4266-7D87CF9E79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0769" y="1451952"/>
            <a:ext cx="3681022" cy="3775869"/>
          </a:xfrm>
        </p:spPr>
        <p:txBody>
          <a:bodyPr>
            <a:normAutofit/>
          </a:bodyPr>
          <a:lstStyle/>
          <a:p>
            <a:r>
              <a:rPr lang="de-DE"/>
              <a:t>Änderungen:</a:t>
            </a:r>
          </a:p>
          <a:p>
            <a:pPr lvl="1"/>
            <a:r>
              <a:rPr lang="de-DE" sz="2000"/>
              <a:t>Kleinere Griff</a:t>
            </a:r>
          </a:p>
          <a:p>
            <a:pPr lvl="1"/>
            <a:r>
              <a:rPr lang="de-DE" sz="2000"/>
              <a:t>Zwei Knöpfe auf dem Griff Platziert</a:t>
            </a:r>
          </a:p>
          <a:p>
            <a:pPr lvl="1"/>
            <a:r>
              <a:rPr lang="de-DE" sz="2000"/>
              <a:t>Bildschirm Modul kleiner</a:t>
            </a:r>
          </a:p>
          <a:p>
            <a:pPr lvl="1"/>
            <a:endParaRPr lang="de-DE" sz="2000"/>
          </a:p>
        </p:txBody>
      </p:sp>
      <p:pic>
        <p:nvPicPr>
          <p:cNvPr id="6" name="Inhaltsplatzhalter 5" descr="Ein Bild, das Design enthält.&#10;&#10;KI-generierte Inhalte können fehlerhaft sein.">
            <a:extLst>
              <a:ext uri="{FF2B5EF4-FFF2-40B4-BE49-F238E27FC236}">
                <a16:creationId xmlns:a16="http://schemas.microsoft.com/office/drawing/2014/main" id="{CA2834C6-B9A4-08A4-76A0-6B4D991486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961791" y="2189055"/>
            <a:ext cx="5006688" cy="2578443"/>
          </a:xfrm>
          <a:noFill/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C21CB866-5F7B-2657-CE34-31989B466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</p:spPr>
        <p:txBody>
          <a:bodyPr anchor="ctr">
            <a:normAutofit/>
          </a:bodyPr>
          <a:lstStyle/>
          <a:p>
            <a:r>
              <a:rPr lang="de-DE"/>
              <a:t>Finaler Prototyp</a:t>
            </a:r>
          </a:p>
        </p:txBody>
      </p:sp>
    </p:spTree>
    <p:extLst>
      <p:ext uri="{BB962C8B-B14F-4D97-AF65-F5344CB8AC3E}">
        <p14:creationId xmlns:p14="http://schemas.microsoft.com/office/powerpoint/2010/main" val="1634305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BC725B-FA99-BDD4-B5FE-E56EDC0F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Renderings</a:t>
            </a:r>
          </a:p>
        </p:txBody>
      </p:sp>
      <p:pic>
        <p:nvPicPr>
          <p:cNvPr id="5" name="Inhaltsplatzhalter 4" descr="Ein Bild, das Person, Im Haus, Menschliches Gesicht, Mann enthält.&#10;&#10;KI-generierte Inhalte können fehlerhaft sein.">
            <a:extLst>
              <a:ext uri="{FF2B5EF4-FFF2-40B4-BE49-F238E27FC236}">
                <a16:creationId xmlns:a16="http://schemas.microsoft.com/office/drawing/2014/main" id="{F8E7BBDF-AC45-9D4E-A577-F1936E63F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1135" y="1258328"/>
            <a:ext cx="2510984" cy="1673989"/>
          </a:xfrm>
        </p:spPr>
      </p:pic>
      <p:pic>
        <p:nvPicPr>
          <p:cNvPr id="7" name="Grafik 6" descr="Ein Bild, das Person, Im Haus, Menschliches Gesicht, Kleidung enthält.&#10;&#10;KI-generierte Inhalte können fehlerhaft sein.">
            <a:extLst>
              <a:ext uri="{FF2B5EF4-FFF2-40B4-BE49-F238E27FC236}">
                <a16:creationId xmlns:a16="http://schemas.microsoft.com/office/drawing/2014/main" id="{EA718581-7DE5-5307-71C2-79BB8C445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888" y="3115042"/>
            <a:ext cx="3169169" cy="2112779"/>
          </a:xfrm>
          <a:prstGeom prst="rect">
            <a:avLst/>
          </a:prstGeom>
        </p:spPr>
      </p:pic>
      <p:pic>
        <p:nvPicPr>
          <p:cNvPr id="9" name="Grafik 8" descr="Ein Bild, das Person, Im Haus, Wand, Text enthält.&#10;&#10;KI-generierte Inhalte können fehlerhaft sein.">
            <a:extLst>
              <a:ext uri="{FF2B5EF4-FFF2-40B4-BE49-F238E27FC236}">
                <a16:creationId xmlns:a16="http://schemas.microsoft.com/office/drawing/2014/main" id="{93F5019E-F13E-ED17-B657-AD6276957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883" y="776119"/>
            <a:ext cx="2923403" cy="292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96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5FA24-A4FF-4309-9187-8FDEF7856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518" y="2166217"/>
            <a:ext cx="5977817" cy="776625"/>
          </a:xfrm>
        </p:spPr>
        <p:txBody>
          <a:bodyPr/>
          <a:lstStyle/>
          <a:p>
            <a:r>
              <a:rPr lang="en-US" dirty="0">
                <a:latin typeface="Univers"/>
              </a:rPr>
              <a:t>Danke für </a:t>
            </a:r>
            <a:r>
              <a:rPr lang="en-US" dirty="0" err="1">
                <a:latin typeface="Univers"/>
              </a:rPr>
              <a:t>Ihre</a:t>
            </a:r>
            <a:r>
              <a:rPr lang="en-US" dirty="0">
                <a:latin typeface="Univers"/>
              </a:rPr>
              <a:t> </a:t>
            </a:r>
            <a:r>
              <a:rPr lang="en-US" dirty="0" err="1">
                <a:latin typeface="Univers"/>
              </a:rPr>
              <a:t>Aufmerksamkeit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316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Diagramm, Schrift, Reihe enthält.&#10;&#10;KI-generierte Inhalte können fehlerhaft sein.">
            <a:extLst>
              <a:ext uri="{FF2B5EF4-FFF2-40B4-BE49-F238E27FC236}">
                <a16:creationId xmlns:a16="http://schemas.microsoft.com/office/drawing/2014/main" id="{CD229F45-E24A-F41B-2E48-6E6F12D98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826" y="1267216"/>
            <a:ext cx="5641456" cy="3881047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78664175-4569-DD98-F0DF-0E3464B90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Usecase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3137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C9FA579-D278-CD61-ACC2-31611B620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PROJEKTÜBERBLICK / PROBLEMSTELLUNG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77C75F3-E106-8CBC-6276-D96A6FE15E6F}"/>
              </a:ext>
            </a:extLst>
          </p:cNvPr>
          <p:cNvSpPr txBox="1"/>
          <p:nvPr/>
        </p:nvSpPr>
        <p:spPr>
          <a:xfrm>
            <a:off x="2261937" y="1600200"/>
            <a:ext cx="184731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/>
          </a:p>
        </p:txBody>
      </p:sp>
      <p:sp>
        <p:nvSpPr>
          <p:cNvPr id="5" name="AutoShape 2" descr="Implantable Medical Devices Market size and growth rate, 2024 - 2030">
            <a:extLst>
              <a:ext uri="{FF2B5EF4-FFF2-40B4-BE49-F238E27FC236}">
                <a16:creationId xmlns:a16="http://schemas.microsoft.com/office/drawing/2014/main" id="{82BA0872-5E6D-508F-A8CA-24DB711AC7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7500" y="635000"/>
            <a:ext cx="8509000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4" descr="Implantable Medical Devices Market size and growth rate, 2024 - 2030">
            <a:extLst>
              <a:ext uri="{FF2B5EF4-FFF2-40B4-BE49-F238E27FC236}">
                <a16:creationId xmlns:a16="http://schemas.microsoft.com/office/drawing/2014/main" id="{C449E42A-2408-1665-477C-66D3343636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9900" y="787400"/>
            <a:ext cx="8509000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E9B4D744-7DAE-6296-CD53-593E7416C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135" y="1371601"/>
            <a:ext cx="7548486" cy="1014412"/>
          </a:xfrm>
        </p:spPr>
        <p:txBody>
          <a:bodyPr/>
          <a:lstStyle/>
          <a:p>
            <a:r>
              <a:rPr lang="de-DE"/>
              <a:t>Immer mehr Menschen leben mit medizinischen Implantaten</a:t>
            </a:r>
          </a:p>
          <a:p>
            <a:r>
              <a:rPr lang="de-DE"/>
              <a:t>Regelmäßige Kontrollen </a:t>
            </a:r>
            <a:r>
              <a:rPr lang="de-DE">
                <a:sym typeface="Wingdings" pitchFamily="2" charset="2"/>
              </a:rPr>
              <a:t> Arztbesuche</a:t>
            </a:r>
          </a:p>
          <a:p>
            <a:pPr marL="0" indent="0">
              <a:buNone/>
            </a:pPr>
            <a:endParaRPr lang="de-DE">
              <a:sym typeface="Wingdings" pitchFamily="2" charset="2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553F805-4D3F-29B7-253A-250AD8BB8955}"/>
              </a:ext>
            </a:extLst>
          </p:cNvPr>
          <p:cNvSpPr txBox="1"/>
          <p:nvPr/>
        </p:nvSpPr>
        <p:spPr>
          <a:xfrm>
            <a:off x="317500" y="2643187"/>
            <a:ext cx="8568371" cy="14164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de-DE" sz="1800" b="1">
                <a:sym typeface="Wingdings" pitchFamily="2" charset="2"/>
              </a:rPr>
              <a:t>ZIEL: </a:t>
            </a:r>
          </a:p>
          <a:p>
            <a:pPr marL="0" indent="0">
              <a:buNone/>
            </a:pPr>
            <a:r>
              <a:rPr lang="de-DE" sz="1800" b="1">
                <a:sym typeface="Wingdings" pitchFamily="2" charset="2"/>
              </a:rPr>
              <a:t>Gerät, das Implantate lokalisiert &amp; ausliest, direkt von zu Hause aus</a:t>
            </a:r>
          </a:p>
          <a:p>
            <a:endParaRPr lang="de-DE" sz="1800">
              <a:sym typeface="Wingdings" pitchFamily="2" charset="2"/>
            </a:endParaRPr>
          </a:p>
          <a:p>
            <a:r>
              <a:rPr lang="de-DE" sz="1800">
                <a:sym typeface="Wingdings" pitchFamily="2" charset="2"/>
              </a:rPr>
              <a:t></a:t>
            </a:r>
            <a:r>
              <a:rPr lang="de-DE" sz="1800" err="1">
                <a:sym typeface="Wingdings" pitchFamily="2" charset="2"/>
              </a:rPr>
              <a:t>Ärzt</a:t>
            </a:r>
            <a:r>
              <a:rPr lang="de-DE" sz="1800">
                <a:sym typeface="Wingdings" pitchFamily="2" charset="2"/>
              </a:rPr>
              <a:t>*innen erhalten die Daten automatisch  kontinuierliche Fernüberwachung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3258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9D1F107-B2CD-BBC9-D396-810E23BF01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1135" y="1371600"/>
            <a:ext cx="3681022" cy="377586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/>
              <a:t>Steigende Anzahl chronisch erkrankter Menschen</a:t>
            </a:r>
          </a:p>
          <a:p>
            <a:pPr>
              <a:lnSpc>
                <a:spcPct val="90000"/>
              </a:lnSpc>
            </a:pPr>
            <a:r>
              <a:rPr lang="de-DE"/>
              <a:t>Prognose: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de-DE" sz="2000"/>
              <a:t>Implantat-Markt wächst auf 138,1 Mrd. $ bis 2030</a:t>
            </a:r>
          </a:p>
          <a:p>
            <a:pPr>
              <a:lnSpc>
                <a:spcPct val="90000"/>
              </a:lnSpc>
            </a:pPr>
            <a:r>
              <a:rPr lang="de-DE"/>
              <a:t>Trend zur Telemedizin &amp; Home-Monitoring beschleunigt durch digitale Infrastruktur</a:t>
            </a:r>
          </a:p>
          <a:p>
            <a:pPr>
              <a:lnSpc>
                <a:spcPct val="90000"/>
              </a:lnSpc>
            </a:pPr>
            <a:r>
              <a:rPr lang="de-DE"/>
              <a:t>Aktuelle Lösungen sind häufig nicht für Patient*innen direkt zugänglich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6BBD192-D042-2A04-5E7B-3309979DF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157" y="1931748"/>
            <a:ext cx="4615606" cy="2411652"/>
          </a:xfrm>
          <a:prstGeom prst="rect">
            <a:avLst/>
          </a:prstGeom>
          <a:noFill/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4115280-DC7E-C5C7-6E8E-519A979C9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</p:spPr>
        <p:txBody>
          <a:bodyPr anchor="ctr">
            <a:normAutofit/>
          </a:bodyPr>
          <a:lstStyle/>
          <a:p>
            <a:r>
              <a:rPr lang="de-DE"/>
              <a:t>MARKTANALYSE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2E99195-2EEE-0D54-0437-E63CEB3A5754}"/>
              </a:ext>
            </a:extLst>
          </p:cNvPr>
          <p:cNvSpPr txBox="1"/>
          <p:nvPr/>
        </p:nvSpPr>
        <p:spPr>
          <a:xfrm>
            <a:off x="6687208" y="4357629"/>
            <a:ext cx="22605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/>
              <a:t>Quelle: Grand View Research, 2024 </a:t>
            </a:r>
          </a:p>
        </p:txBody>
      </p:sp>
    </p:spTree>
    <p:extLst>
      <p:ext uri="{BB962C8B-B14F-4D97-AF65-F5344CB8AC3E}">
        <p14:creationId xmlns:p14="http://schemas.microsoft.com/office/powerpoint/2010/main" val="3938817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B21ED6-07ED-91D7-0C9F-D40309A50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KONKURRENZANALYSE</a:t>
            </a: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E503D8EC-EFE6-6B96-951A-2BBF6FB030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5498233"/>
              </p:ext>
            </p:extLst>
          </p:nvPr>
        </p:nvGraphicFramePr>
        <p:xfrm>
          <a:off x="228600" y="1371600"/>
          <a:ext cx="8771022" cy="3543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1837">
                  <a:extLst>
                    <a:ext uri="{9D8B030D-6E8A-4147-A177-3AD203B41FA5}">
                      <a16:colId xmlns:a16="http://schemas.microsoft.com/office/drawing/2014/main" val="120552646"/>
                    </a:ext>
                  </a:extLst>
                </a:gridCol>
                <a:gridCol w="1836097">
                  <a:extLst>
                    <a:ext uri="{9D8B030D-6E8A-4147-A177-3AD203B41FA5}">
                      <a16:colId xmlns:a16="http://schemas.microsoft.com/office/drawing/2014/main" val="1232607582"/>
                    </a:ext>
                  </a:extLst>
                </a:gridCol>
                <a:gridCol w="816866">
                  <a:extLst>
                    <a:ext uri="{9D8B030D-6E8A-4147-A177-3AD203B41FA5}">
                      <a16:colId xmlns:a16="http://schemas.microsoft.com/office/drawing/2014/main" val="1698261795"/>
                    </a:ext>
                  </a:extLst>
                </a:gridCol>
                <a:gridCol w="1467853">
                  <a:extLst>
                    <a:ext uri="{9D8B030D-6E8A-4147-A177-3AD203B41FA5}">
                      <a16:colId xmlns:a16="http://schemas.microsoft.com/office/drawing/2014/main" val="1510402037"/>
                    </a:ext>
                  </a:extLst>
                </a:gridCol>
                <a:gridCol w="1130968">
                  <a:extLst>
                    <a:ext uri="{9D8B030D-6E8A-4147-A177-3AD203B41FA5}">
                      <a16:colId xmlns:a16="http://schemas.microsoft.com/office/drawing/2014/main" val="3810858298"/>
                    </a:ext>
                  </a:extLst>
                </a:gridCol>
                <a:gridCol w="2057401">
                  <a:extLst>
                    <a:ext uri="{9D8B030D-6E8A-4147-A177-3AD203B41FA5}">
                      <a16:colId xmlns:a16="http://schemas.microsoft.com/office/drawing/2014/main" val="223471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Anbieter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System/Produkt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Nutzung durch Patient*innen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Heimgebrauch möglich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App Anbindung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138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Medtronic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err="1"/>
                        <a:t>CareLink</a:t>
                      </a:r>
                      <a:r>
                        <a:rPr lang="de-DE"/>
                        <a:t>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Nur durch Klinikpersonal bedienbar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812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Biotronik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Home Monitoring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⚠️ </a:t>
                      </a:r>
                      <a:r>
                        <a:rPr lang="de-DE" sz="1200"/>
                        <a:t>Eingeschränkt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✅⚠️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/>
                        <a:t>Teilweise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Gerät wird vom Arzt installiert </a:t>
                      </a:r>
                      <a:r>
                        <a:rPr lang="de-DE">
                          <a:sym typeface="Wingdings" pitchFamily="2" charset="2"/>
                        </a:rPr>
                        <a:t> keine freie Kontrolle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480944"/>
                  </a:ext>
                </a:extLst>
              </a:tr>
              <a:tr h="470435">
                <a:tc>
                  <a:txBody>
                    <a:bodyPr/>
                    <a:lstStyle/>
                    <a:p>
                      <a:r>
                        <a:rPr lang="de-DE"/>
                        <a:t>Boston Scientific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LATITUDE</a:t>
                      </a:r>
                      <a:r>
                        <a:rPr lang="de-DE" baseline="30000"/>
                        <a:t>TM</a:t>
                      </a:r>
                      <a:r>
                        <a:rPr lang="de-DE" baseline="0"/>
                        <a:t>NXT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❌</a:t>
                      </a:r>
                    </a:p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❌</a:t>
                      </a:r>
                    </a:p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❌</a:t>
                      </a:r>
                    </a:p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Kliniklösung mit Fernüberwachung, kein direkter Zugriff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446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/>
                        <a:t>Unser Produkt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Chip-Finder 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✅</a:t>
                      </a:r>
                    </a:p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✅</a:t>
                      </a:r>
                    </a:p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Intuitive Selbstanwendung + ärztliche Anbindung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133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5598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6CC54E-C954-6CB4-CE65-82D1F0D81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ZIELGRUPPENANALYSE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1AC742FA-C965-46AA-9E3F-EACBEAB4CD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8659301"/>
              </p:ext>
            </p:extLst>
          </p:nvPr>
        </p:nvGraphicFramePr>
        <p:xfrm>
          <a:off x="650875" y="1371600"/>
          <a:ext cx="7548562" cy="2542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4281">
                  <a:extLst>
                    <a:ext uri="{9D8B030D-6E8A-4147-A177-3AD203B41FA5}">
                      <a16:colId xmlns:a16="http://schemas.microsoft.com/office/drawing/2014/main" val="1715420498"/>
                    </a:ext>
                  </a:extLst>
                </a:gridCol>
                <a:gridCol w="3774281">
                  <a:extLst>
                    <a:ext uri="{9D8B030D-6E8A-4147-A177-3AD203B41FA5}">
                      <a16:colId xmlns:a16="http://schemas.microsoft.com/office/drawing/2014/main" val="11459450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ZIELGRUPPE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MERKMALE &amp; BEDÜRFNISSE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902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Ältere &amp; chronisch erkrankte Personen</a:t>
                      </a:r>
                    </a:p>
                    <a:p>
                      <a:r>
                        <a:rPr lang="de-DE" sz="2800"/>
                        <a:t>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Einfache Bedienung</a:t>
                      </a:r>
                    </a:p>
                    <a:p>
                      <a:r>
                        <a:rPr lang="de-DE"/>
                        <a:t>Vermeidung von Arztbesuchen</a:t>
                      </a:r>
                    </a:p>
                    <a:p>
                      <a:r>
                        <a:rPr lang="de-DE"/>
                        <a:t>Eingeschränkte Mobilität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775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Technikaffine Nutzer*innen</a:t>
                      </a:r>
                    </a:p>
                    <a:p>
                      <a:r>
                        <a:rPr lang="de-DE" sz="2800"/>
                        <a:t>👨‍💻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Interesse an Gesundheitsdaten</a:t>
                      </a:r>
                    </a:p>
                    <a:p>
                      <a:r>
                        <a:rPr lang="de-DE"/>
                        <a:t>App-Anbindung</a:t>
                      </a:r>
                    </a:p>
                    <a:p>
                      <a:r>
                        <a:rPr lang="de-DE"/>
                        <a:t>Selbstkontrolle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6869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err="1"/>
                        <a:t>Ärzt</a:t>
                      </a:r>
                      <a:r>
                        <a:rPr lang="de-DE"/>
                        <a:t>*innen &amp; Klinik</a:t>
                      </a:r>
                    </a:p>
                    <a:p>
                      <a:r>
                        <a:rPr lang="de-DE" sz="2800"/>
                        <a:t>👨‍⚕️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Effiziente Fernüberwachung</a:t>
                      </a:r>
                    </a:p>
                    <a:p>
                      <a:r>
                        <a:rPr lang="de-DE"/>
                        <a:t>Zeitersparnis</a:t>
                      </a:r>
                    </a:p>
                    <a:p>
                      <a:r>
                        <a:rPr lang="de-DE"/>
                        <a:t>Reduktion von Routineterminen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066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4160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C0A5EA12-12A3-2063-9BB8-8F01689F0B4B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2"/>
          <a:srcRect r="2685" b="-4"/>
          <a:stretch/>
        </p:blipFill>
        <p:spPr>
          <a:xfrm>
            <a:off x="846945" y="2953062"/>
            <a:ext cx="3530183" cy="1986198"/>
          </a:xfrm>
          <a:noFill/>
        </p:spPr>
      </p:pic>
      <p:pic>
        <p:nvPicPr>
          <p:cNvPr id="11" name="Bildplatzhalter 10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849CBEC4-1A7E-490B-C3B5-97630785BC22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3"/>
          <a:srcRect l="1072" r="1072"/>
          <a:stretch>
            <a:fillRect/>
          </a:stretch>
        </p:blipFill>
        <p:spPr>
          <a:xfrm>
            <a:off x="4470896" y="-50235"/>
            <a:ext cx="3529013" cy="1987550"/>
          </a:xfrm>
        </p:spPr>
      </p:pic>
      <p:pic>
        <p:nvPicPr>
          <p:cNvPr id="15" name="Bildplatzhalter 14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8F1C30E1-38FE-979B-AF55-FA855FBE2092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4"/>
          <a:srcRect l="1572" r="1572"/>
          <a:stretch>
            <a:fillRect/>
          </a:stretch>
        </p:blipFill>
        <p:spPr>
          <a:xfrm>
            <a:off x="4610100" y="2952750"/>
            <a:ext cx="3529013" cy="1985963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A57095A-FA93-B677-151E-D1C42B021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6944" y="2600791"/>
            <a:ext cx="3530183" cy="269823"/>
          </a:xfrm>
        </p:spPr>
        <p:txBody>
          <a:bodyPr anchor="ctr">
            <a:normAutofit/>
          </a:bodyPr>
          <a:lstStyle/>
          <a:p>
            <a:r>
              <a:rPr lang="de-DE"/>
              <a:t>PERSONA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D6FE0CED-7BE4-FB71-E7DA-E277CAEFEA5F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609474" y="2600791"/>
            <a:ext cx="3530183" cy="269823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61FCBC9D-19AE-06F2-EB62-0991D9E7CA08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846944" y="5021708"/>
            <a:ext cx="3530183" cy="269823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FCB03A03-66AF-9D90-8B5B-F9900107F4EC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4609474" y="5021708"/>
            <a:ext cx="3530183" cy="269823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D20492F-C846-4878-840E-0A264587FC35}"/>
              </a:ext>
            </a:extLst>
          </p:cNvPr>
          <p:cNvSpPr txBox="1"/>
          <p:nvPr/>
        </p:nvSpPr>
        <p:spPr>
          <a:xfrm>
            <a:off x="505326" y="423469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rgbClr val="00416E"/>
                </a:solidFill>
              </a:rPr>
              <a:t>PERSONA</a:t>
            </a:r>
          </a:p>
        </p:txBody>
      </p:sp>
      <p:pic>
        <p:nvPicPr>
          <p:cNvPr id="21" name="Grafik 20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D43D4CBA-7BAF-17B2-A295-D3BB5C765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26" y="891937"/>
            <a:ext cx="7955241" cy="436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8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B30A9B-1526-BC60-7324-1498EA38B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MARKTCHANCE &amp; POSITIONIERUNG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F15545-E1A9-C2C0-CA05-4E12824CC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>
                <a:solidFill>
                  <a:srgbClr val="00416E"/>
                </a:solidFill>
              </a:rPr>
              <a:t>Marktlücke &amp; Mehrwert unseres Produkts</a:t>
            </a:r>
          </a:p>
          <a:p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Derzeitige Systeme meist nur durch Klinikpersonal benutzbar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Fehlende benutzerfreundliche Heimlösungen für Patient*innen</a:t>
            </a:r>
          </a:p>
          <a:p>
            <a:r>
              <a:rPr lang="de-DE" b="1"/>
              <a:t>Unser Produkt bietet:</a:t>
            </a:r>
          </a:p>
          <a:p>
            <a:pPr marL="285750" indent="-285750">
              <a:buClr>
                <a:srgbClr val="92D050"/>
              </a:buClr>
              <a:buFont typeface="Wingdings" pitchFamily="2" charset="2"/>
              <a:buChar char="ü"/>
            </a:pPr>
            <a:r>
              <a:rPr lang="de-DE"/>
              <a:t>Implantat-Finder + Datenauslesung</a:t>
            </a:r>
          </a:p>
          <a:p>
            <a:pPr marL="285750" indent="-285750">
              <a:buClr>
                <a:srgbClr val="92D050"/>
              </a:buClr>
              <a:buFont typeface="Wingdings" pitchFamily="2" charset="2"/>
              <a:buChar char="ü"/>
            </a:pPr>
            <a:r>
              <a:rPr lang="de-DE"/>
              <a:t>Intuitive Nutzung durch </a:t>
            </a:r>
            <a:r>
              <a:rPr lang="de-DE" err="1"/>
              <a:t>Patien</a:t>
            </a:r>
            <a:r>
              <a:rPr lang="de-DE"/>
              <a:t>*innen</a:t>
            </a:r>
          </a:p>
          <a:p>
            <a:pPr marL="285750" indent="-285750">
              <a:buClr>
                <a:srgbClr val="92D050"/>
              </a:buClr>
              <a:buFont typeface="Wingdings" pitchFamily="2" charset="2"/>
              <a:buChar char="ü"/>
            </a:pPr>
            <a:r>
              <a:rPr lang="de-DE"/>
              <a:t>Automatische, sichere Datenübertragung an </a:t>
            </a:r>
            <a:r>
              <a:rPr lang="de-DE" err="1"/>
              <a:t>Ärzt</a:t>
            </a:r>
            <a:r>
              <a:rPr lang="de-DE"/>
              <a:t>*innen</a:t>
            </a:r>
          </a:p>
          <a:p>
            <a:pPr>
              <a:buClr>
                <a:srgbClr val="92D050"/>
              </a:buClr>
            </a:pPr>
            <a:r>
              <a:rPr lang="de-DE">
                <a:sym typeface="Wingdings" pitchFamily="2" charset="2"/>
              </a:rPr>
              <a:t> Ein Gerät, das Selbstständigkeit stärkt und das Gesundheitssystem entlastet</a:t>
            </a: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3133023"/>
      </p:ext>
    </p:extLst>
  </p:cSld>
  <p:clrMapOvr>
    <a:masterClrMapping/>
  </p:clrMapOvr>
</p:sld>
</file>

<file path=ppt/theme/theme1.xml><?xml version="1.0" encoding="utf-8"?>
<a:theme xmlns:a="http://schemas.openxmlformats.org/drawingml/2006/main" name="MCI_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CI_Design" id="{776E325C-375B-4F23-BDE0-6C86E4F77BC0}" vid="{DC95B7BD-3817-410C-A9DA-4BF3C2C258E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792</Words>
  <Application>Microsoft Office PowerPoint</Application>
  <PresentationFormat>Bildschirmpräsentation (16:10)</PresentationFormat>
  <Paragraphs>195</Paragraphs>
  <Slides>28</Slides>
  <Notes>5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6" baseType="lpstr">
      <vt:lpstr>Arial</vt:lpstr>
      <vt:lpstr>Calibri</vt:lpstr>
      <vt:lpstr>Courier New</vt:lpstr>
      <vt:lpstr>Roboto</vt:lpstr>
      <vt:lpstr>Univers</vt:lpstr>
      <vt:lpstr>Univers Medium</vt:lpstr>
      <vt:lpstr>Wingdings</vt:lpstr>
      <vt:lpstr>MCI_Design</vt:lpstr>
      <vt:lpstr>PowerPoint-Präsentation</vt:lpstr>
      <vt:lpstr>Gliederung</vt:lpstr>
      <vt:lpstr>Usecase</vt:lpstr>
      <vt:lpstr>PROJEKTÜBERBLICK / PROBLEMSTELLUNG</vt:lpstr>
      <vt:lpstr>MARKTANALYSE</vt:lpstr>
      <vt:lpstr>KONKURRENZANALYSE</vt:lpstr>
      <vt:lpstr>ZIELGRUPPENANALYSE</vt:lpstr>
      <vt:lpstr>PowerPoint-Präsentation</vt:lpstr>
      <vt:lpstr>MARKTCHANCE &amp; POSITIONIERUNG</vt:lpstr>
      <vt:lpstr>Risikoanalyse</vt:lpstr>
      <vt:lpstr>Risikoanalyse – Übersicht der analysierten Risiken (S/O/R)</vt:lpstr>
      <vt:lpstr>Risikomatrix</vt:lpstr>
      <vt:lpstr>Risikomatrix</vt:lpstr>
      <vt:lpstr>Requirements</vt:lpstr>
      <vt:lpstr>[REQ-001] Sicherheit und Hautverträglichkeit </vt:lpstr>
      <vt:lpstr>Prototyp Usability Tests</vt:lpstr>
      <vt:lpstr>Usability Testbögen</vt:lpstr>
      <vt:lpstr>Usability Tests</vt:lpstr>
      <vt:lpstr>Usability Tests</vt:lpstr>
      <vt:lpstr>Usability Tests</vt:lpstr>
      <vt:lpstr>Usability Tests</vt:lpstr>
      <vt:lpstr>Usability Tests Learnings</vt:lpstr>
      <vt:lpstr>Usability Tests Learnings</vt:lpstr>
      <vt:lpstr>Summativer Testplan</vt:lpstr>
      <vt:lpstr>Finaler Prototyp</vt:lpstr>
      <vt:lpstr>Finaler Prototyp</vt:lpstr>
      <vt:lpstr>Renderings</vt:lpstr>
      <vt:lpstr>Danke für Ihre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 User</dc:creator>
  <cp:lastModifiedBy>Dominic  Vogt</cp:lastModifiedBy>
  <cp:revision>1</cp:revision>
  <dcterms:created xsi:type="dcterms:W3CDTF">2020-05-08T06:59:06Z</dcterms:created>
  <dcterms:modified xsi:type="dcterms:W3CDTF">2025-05-16T09:02:54Z</dcterms:modified>
</cp:coreProperties>
</file>